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762" r:id="rId2"/>
  </p:sldMasterIdLst>
  <p:notesMasterIdLst>
    <p:notesMasterId r:id="rId39"/>
  </p:notesMasterIdLst>
  <p:handoutMasterIdLst>
    <p:handoutMasterId r:id="rId40"/>
  </p:handoutMasterIdLst>
  <p:sldIdLst>
    <p:sldId id="488" r:id="rId3"/>
    <p:sldId id="436" r:id="rId4"/>
    <p:sldId id="454" r:id="rId5"/>
    <p:sldId id="455" r:id="rId6"/>
    <p:sldId id="451" r:id="rId7"/>
    <p:sldId id="486" r:id="rId8"/>
    <p:sldId id="456" r:id="rId9"/>
    <p:sldId id="457" r:id="rId10"/>
    <p:sldId id="452" r:id="rId11"/>
    <p:sldId id="465" r:id="rId12"/>
    <p:sldId id="464" r:id="rId13"/>
    <p:sldId id="463" r:id="rId14"/>
    <p:sldId id="462" r:id="rId15"/>
    <p:sldId id="466" r:id="rId16"/>
    <p:sldId id="467" r:id="rId17"/>
    <p:sldId id="461" r:id="rId18"/>
    <p:sldId id="460" r:id="rId19"/>
    <p:sldId id="468" r:id="rId20"/>
    <p:sldId id="469" r:id="rId21"/>
    <p:sldId id="470" r:id="rId22"/>
    <p:sldId id="471" r:id="rId23"/>
    <p:sldId id="472" r:id="rId24"/>
    <p:sldId id="473" r:id="rId25"/>
    <p:sldId id="474" r:id="rId26"/>
    <p:sldId id="475" r:id="rId27"/>
    <p:sldId id="487" r:id="rId28"/>
    <p:sldId id="476" r:id="rId29"/>
    <p:sldId id="477" r:id="rId30"/>
    <p:sldId id="478" r:id="rId31"/>
    <p:sldId id="479" r:id="rId32"/>
    <p:sldId id="480" r:id="rId33"/>
    <p:sldId id="481" r:id="rId34"/>
    <p:sldId id="482" r:id="rId35"/>
    <p:sldId id="483" r:id="rId36"/>
    <p:sldId id="484" r:id="rId37"/>
    <p:sldId id="485" r:id="rId38"/>
  </p:sldIdLst>
  <p:sldSz cx="12192000" cy="6858000"/>
  <p:notesSz cx="6854825" cy="9083675"/>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orient="horz" pos="864"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861">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8B"/>
    <a:srgbClr val="5B0E9A"/>
    <a:srgbClr val="3C1C8C"/>
    <a:srgbClr val="391494"/>
    <a:srgbClr val="360F99"/>
    <a:srgbClr val="0060A8"/>
    <a:srgbClr val="00D2B4"/>
    <a:srgbClr val="35297D"/>
    <a:srgbClr val="00252E"/>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39" autoAdjust="0"/>
    <p:restoredTop sz="94328" autoAdjust="0"/>
  </p:normalViewPr>
  <p:slideViewPr>
    <p:cSldViewPr snapToGrid="0">
      <p:cViewPr varScale="1">
        <p:scale>
          <a:sx n="54" d="100"/>
          <a:sy n="54" d="100"/>
        </p:scale>
        <p:origin x="64" y="376"/>
      </p:cViewPr>
      <p:guideLst>
        <p:guide orient="horz" pos="2736"/>
        <p:guide orient="horz" pos="86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5" d="100"/>
          <a:sy n="65" d="100"/>
        </p:scale>
        <p:origin x="-2558" y="-77"/>
      </p:cViewPr>
      <p:guideLst>
        <p:guide orient="horz" pos="2861"/>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5563" y="8764588"/>
            <a:ext cx="67103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49" tIns="49756" rIns="94849" bIns="49756">
            <a:spAutoFit/>
          </a:bodyPr>
          <a:lstStyle>
            <a:lvl1pPr algn="l" defTabSz="606425">
              <a:tabLst>
                <a:tab pos="2366963" algn="l"/>
                <a:tab pos="4789488" algn="l"/>
              </a:tabLst>
              <a:defRPr sz="2400">
                <a:solidFill>
                  <a:schemeClr val="tx1"/>
                </a:solidFill>
                <a:latin typeface="Arial" charset="0"/>
              </a:defRPr>
            </a:lvl1pPr>
            <a:lvl2pPr marL="657225" indent="-184150" algn="l" defTabSz="606425">
              <a:tabLst>
                <a:tab pos="2366963" algn="l"/>
                <a:tab pos="4789488" algn="l"/>
              </a:tabLst>
              <a:defRPr sz="2400">
                <a:solidFill>
                  <a:schemeClr val="tx1"/>
                </a:solidFill>
                <a:latin typeface="Arial" charset="0"/>
              </a:defRPr>
            </a:lvl2pPr>
            <a:lvl3pPr marL="1366838" algn="l" defTabSz="606425">
              <a:tabLst>
                <a:tab pos="2366963" algn="l"/>
                <a:tab pos="4789488" algn="l"/>
              </a:tabLst>
              <a:defRPr sz="2400">
                <a:solidFill>
                  <a:schemeClr val="tx1"/>
                </a:solidFill>
                <a:latin typeface="Arial" charset="0"/>
              </a:defRPr>
            </a:lvl3pPr>
            <a:lvl4pPr marL="1485900" algn="l" defTabSz="606425">
              <a:tabLst>
                <a:tab pos="2366963" algn="l"/>
                <a:tab pos="4789488" algn="l"/>
              </a:tabLst>
              <a:defRPr sz="2400">
                <a:solidFill>
                  <a:schemeClr val="tx1"/>
                </a:solidFill>
                <a:latin typeface="Arial" charset="0"/>
              </a:defRPr>
            </a:lvl4pPr>
            <a:lvl5pPr marL="1892300" algn="l" defTabSz="606425">
              <a:tabLst>
                <a:tab pos="2366963" algn="l"/>
                <a:tab pos="4789488" algn="l"/>
              </a:tabLst>
              <a:defRPr sz="2400">
                <a:solidFill>
                  <a:schemeClr val="tx1"/>
                </a:solidFill>
                <a:latin typeface="Arial" charset="0"/>
              </a:defRPr>
            </a:lvl5pPr>
            <a:lvl6pPr marL="2349500" defTabSz="606425" eaLnBrk="0" fontAlgn="base" hangingPunct="0">
              <a:spcBef>
                <a:spcPct val="0"/>
              </a:spcBef>
              <a:spcAft>
                <a:spcPct val="0"/>
              </a:spcAft>
              <a:tabLst>
                <a:tab pos="2366963" algn="l"/>
                <a:tab pos="4789488" algn="l"/>
              </a:tabLst>
              <a:defRPr sz="2400">
                <a:solidFill>
                  <a:schemeClr val="tx1"/>
                </a:solidFill>
                <a:latin typeface="Arial" charset="0"/>
              </a:defRPr>
            </a:lvl6pPr>
            <a:lvl7pPr marL="2806700" defTabSz="606425" eaLnBrk="0" fontAlgn="base" hangingPunct="0">
              <a:spcBef>
                <a:spcPct val="0"/>
              </a:spcBef>
              <a:spcAft>
                <a:spcPct val="0"/>
              </a:spcAft>
              <a:tabLst>
                <a:tab pos="2366963" algn="l"/>
                <a:tab pos="4789488" algn="l"/>
              </a:tabLst>
              <a:defRPr sz="2400">
                <a:solidFill>
                  <a:schemeClr val="tx1"/>
                </a:solidFill>
                <a:latin typeface="Arial" charset="0"/>
              </a:defRPr>
            </a:lvl7pPr>
            <a:lvl8pPr marL="3263900" defTabSz="606425" eaLnBrk="0" fontAlgn="base" hangingPunct="0">
              <a:spcBef>
                <a:spcPct val="0"/>
              </a:spcBef>
              <a:spcAft>
                <a:spcPct val="0"/>
              </a:spcAft>
              <a:tabLst>
                <a:tab pos="2366963" algn="l"/>
                <a:tab pos="4789488" algn="l"/>
              </a:tabLst>
              <a:defRPr sz="2400">
                <a:solidFill>
                  <a:schemeClr val="tx1"/>
                </a:solidFill>
                <a:latin typeface="Arial" charset="0"/>
              </a:defRPr>
            </a:lvl8pPr>
            <a:lvl9pPr marL="3721100" defTabSz="606425" eaLnBrk="0" fontAlgn="base" hangingPunct="0">
              <a:spcBef>
                <a:spcPct val="0"/>
              </a:spcBef>
              <a:spcAft>
                <a:spcPct val="0"/>
              </a:spcAft>
              <a:tabLst>
                <a:tab pos="2366963" algn="l"/>
                <a:tab pos="4789488" algn="l"/>
              </a:tabLst>
              <a:defRPr sz="2400">
                <a:solidFill>
                  <a:schemeClr val="tx1"/>
                </a:solidFill>
                <a:latin typeface="Arial" charset="0"/>
              </a:defRPr>
            </a:lvl9pPr>
          </a:lstStyle>
          <a:p>
            <a:pPr>
              <a:lnSpc>
                <a:spcPct val="100000"/>
              </a:lnSpc>
              <a:defRPr/>
            </a:pPr>
            <a:r>
              <a:rPr lang="en-US" altLang="en-US" sz="800" b="1"/>
              <a:t>Copyright © 2001, Cisco Systems, Inc. All rights reserved. Printed in USA.</a:t>
            </a:r>
            <a:br>
              <a:rPr lang="en-US" altLang="en-US" sz="800" b="1"/>
            </a:br>
            <a:r>
              <a:rPr lang="en-US" altLang="en-US" sz="800" b="1"/>
              <a:t>Presentation_ID.scr</a:t>
            </a:r>
          </a:p>
        </p:txBody>
      </p:sp>
      <p:sp>
        <p:nvSpPr>
          <p:cNvPr id="83971" name="Line 5"/>
          <p:cNvSpPr>
            <a:spLocks noChangeShapeType="1"/>
          </p:cNvSpPr>
          <p:nvPr/>
        </p:nvSpPr>
        <p:spPr bwMode="auto">
          <a:xfrm>
            <a:off x="150813" y="8778875"/>
            <a:ext cx="6551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070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6111875" y="8410575"/>
            <a:ext cx="439738"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endParaRPr lang="en-US" altLang="en-US"/>
          </a:p>
        </p:txBody>
      </p:sp>
      <p:sp>
        <p:nvSpPr>
          <p:cNvPr id="183305" name="Rectangle 9"/>
          <p:cNvSpPr>
            <a:spLocks noChangeArrowheads="1"/>
          </p:cNvSpPr>
          <p:nvPr/>
        </p:nvSpPr>
        <p:spPr bwMode="auto">
          <a:xfrm>
            <a:off x="55563" y="8585200"/>
            <a:ext cx="25622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435" tIns="49014" rIns="93435" bIns="49014">
            <a:spAutoFit/>
          </a:bodyPr>
          <a:lstStyle>
            <a:lvl1pPr algn="l" defTabSz="596900">
              <a:tabLst>
                <a:tab pos="2332038" algn="l"/>
                <a:tab pos="4718050" algn="l"/>
              </a:tabLst>
              <a:defRPr sz="2400">
                <a:solidFill>
                  <a:schemeClr val="tx1"/>
                </a:solidFill>
                <a:latin typeface="Arial" charset="0"/>
              </a:defRPr>
            </a:lvl1pPr>
            <a:lvl2pPr marL="649288" indent="-184150" algn="l" defTabSz="596900">
              <a:tabLst>
                <a:tab pos="2332038" algn="l"/>
                <a:tab pos="4718050" algn="l"/>
              </a:tabLst>
              <a:defRPr sz="2400">
                <a:solidFill>
                  <a:schemeClr val="tx1"/>
                </a:solidFill>
                <a:latin typeface="Arial" charset="0"/>
              </a:defRPr>
            </a:lvl2pPr>
            <a:lvl3pPr marL="1346200" algn="l" defTabSz="596900">
              <a:tabLst>
                <a:tab pos="2332038" algn="l"/>
                <a:tab pos="4718050" algn="l"/>
              </a:tabLst>
              <a:defRPr sz="2400">
                <a:solidFill>
                  <a:schemeClr val="tx1"/>
                </a:solidFill>
                <a:latin typeface="Arial" charset="0"/>
              </a:defRPr>
            </a:lvl3pPr>
            <a:lvl4pPr marL="1463675" algn="l" defTabSz="596900">
              <a:tabLst>
                <a:tab pos="2332038" algn="l"/>
                <a:tab pos="4718050" algn="l"/>
              </a:tabLst>
              <a:defRPr sz="2400">
                <a:solidFill>
                  <a:schemeClr val="tx1"/>
                </a:solidFill>
                <a:latin typeface="Arial" charset="0"/>
              </a:defRPr>
            </a:lvl4pPr>
            <a:lvl5pPr marL="1865313" algn="l" defTabSz="596900">
              <a:tabLst>
                <a:tab pos="2332038" algn="l"/>
                <a:tab pos="4718050" algn="l"/>
              </a:tabLst>
              <a:defRPr sz="2400">
                <a:solidFill>
                  <a:schemeClr val="tx1"/>
                </a:solidFill>
                <a:latin typeface="Arial" charset="0"/>
              </a:defRPr>
            </a:lvl5pPr>
            <a:lvl6pPr marL="2322513" defTabSz="596900" eaLnBrk="0" fontAlgn="base" hangingPunct="0">
              <a:spcBef>
                <a:spcPct val="0"/>
              </a:spcBef>
              <a:spcAft>
                <a:spcPct val="0"/>
              </a:spcAft>
              <a:tabLst>
                <a:tab pos="2332038" algn="l"/>
                <a:tab pos="4718050" algn="l"/>
              </a:tabLst>
              <a:defRPr sz="2400">
                <a:solidFill>
                  <a:schemeClr val="tx1"/>
                </a:solidFill>
                <a:latin typeface="Arial" charset="0"/>
              </a:defRPr>
            </a:lvl6pPr>
            <a:lvl7pPr marL="2779713" defTabSz="596900" eaLnBrk="0" fontAlgn="base" hangingPunct="0">
              <a:spcBef>
                <a:spcPct val="0"/>
              </a:spcBef>
              <a:spcAft>
                <a:spcPct val="0"/>
              </a:spcAft>
              <a:tabLst>
                <a:tab pos="2332038" algn="l"/>
                <a:tab pos="4718050" algn="l"/>
              </a:tabLst>
              <a:defRPr sz="2400">
                <a:solidFill>
                  <a:schemeClr val="tx1"/>
                </a:solidFill>
                <a:latin typeface="Arial" charset="0"/>
              </a:defRPr>
            </a:lvl7pPr>
            <a:lvl8pPr marL="3236913" defTabSz="596900" eaLnBrk="0" fontAlgn="base" hangingPunct="0">
              <a:spcBef>
                <a:spcPct val="0"/>
              </a:spcBef>
              <a:spcAft>
                <a:spcPct val="0"/>
              </a:spcAft>
              <a:tabLst>
                <a:tab pos="2332038" algn="l"/>
                <a:tab pos="4718050" algn="l"/>
              </a:tabLst>
              <a:defRPr sz="2400">
                <a:solidFill>
                  <a:schemeClr val="tx1"/>
                </a:solidFill>
                <a:latin typeface="Arial" charset="0"/>
              </a:defRPr>
            </a:lvl8pPr>
            <a:lvl9pPr marL="3694113" defTabSz="596900" eaLnBrk="0" fontAlgn="base" hangingPunct="0">
              <a:spcBef>
                <a:spcPct val="0"/>
              </a:spcBef>
              <a:spcAft>
                <a:spcPct val="0"/>
              </a:spcAft>
              <a:tabLst>
                <a:tab pos="2332038" algn="l"/>
                <a:tab pos="4718050" algn="l"/>
              </a:tabLst>
              <a:defRPr sz="2400">
                <a:solidFill>
                  <a:schemeClr val="tx1"/>
                </a:solidFill>
                <a:latin typeface="Arial" charset="0"/>
              </a:defRPr>
            </a:lvl9pPr>
          </a:lstStyle>
          <a:p>
            <a:pPr>
              <a:lnSpc>
                <a:spcPct val="100000"/>
              </a:lnSpc>
              <a:defRPr/>
            </a:pPr>
            <a:r>
              <a:rPr lang="en-US" altLang="en-US" sz="800" b="1"/>
              <a:t>© 2001, Cisco Systems, Inc. All rights reserved.</a:t>
            </a:r>
          </a:p>
          <a:p>
            <a:pPr>
              <a:lnSpc>
                <a:spcPct val="100000"/>
              </a:lnSpc>
              <a:defRPr/>
            </a:pPr>
            <a:r>
              <a:rPr lang="en-US" altLang="en-US" sz="800" b="1"/>
              <a:t>&lt;Title of Course (ACRO) vX.X&gt;</a:t>
            </a:r>
          </a:p>
        </p:txBody>
      </p:sp>
      <p:sp>
        <p:nvSpPr>
          <p:cNvPr id="46084" name="Line 10"/>
          <p:cNvSpPr>
            <a:spLocks noChangeShapeType="1"/>
          </p:cNvSpPr>
          <p:nvPr/>
        </p:nvSpPr>
        <p:spPr bwMode="auto">
          <a:xfrm>
            <a:off x="149225" y="8599488"/>
            <a:ext cx="65039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797550" y="8480425"/>
            <a:ext cx="79533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380" tIns="0" rIns="18380" bIns="0" numCol="1" anchor="b" anchorCtr="0" compatLnSpc="1">
            <a:prstTxWarp prst="textNoShape">
              <a:avLst/>
            </a:prstTxWarp>
          </a:bodyPr>
          <a:lstStyle>
            <a:lvl1pPr algn="r" defTabSz="881063">
              <a:lnSpc>
                <a:spcPct val="100000"/>
              </a:lnSpc>
              <a:defRPr sz="800" smtClean="0">
                <a:latin typeface="Arial" charset="0"/>
              </a:defRPr>
            </a:lvl1pPr>
          </a:lstStyle>
          <a:p>
            <a:pPr>
              <a:defRPr/>
            </a:pPr>
            <a:fld id="{71938671-A8F1-4654-85CE-B025BD1B2606}" type="slidenum">
              <a:rPr lang="en-US" altLang="en-US"/>
              <a:pPr>
                <a:defRPr/>
              </a:pPr>
              <a:t>‹#›</a:t>
            </a:fld>
            <a:endParaRPr lang="en-US" altLang="en-US"/>
          </a:p>
        </p:txBody>
      </p:sp>
      <p:sp>
        <p:nvSpPr>
          <p:cNvPr id="46086" name="Rectangle 12"/>
          <p:cNvSpPr>
            <a:spLocks noGrp="1" noRot="1" noChangeAspect="1" noChangeArrowheads="1" noTextEdit="1"/>
          </p:cNvSpPr>
          <p:nvPr>
            <p:ph type="sldImg" idx="2"/>
          </p:nvPr>
        </p:nvSpPr>
        <p:spPr bwMode="auto">
          <a:xfrm>
            <a:off x="-11113" y="239713"/>
            <a:ext cx="6934201" cy="39004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3309" name="Rectangle 13"/>
          <p:cNvSpPr>
            <a:spLocks noGrp="1" noChangeArrowheads="1"/>
          </p:cNvSpPr>
          <p:nvPr>
            <p:ph type="body" sz="quarter" idx="3"/>
          </p:nvPr>
        </p:nvSpPr>
        <p:spPr bwMode="auto">
          <a:xfrm>
            <a:off x="395288" y="4278313"/>
            <a:ext cx="5986462"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35" tIns="49014" rIns="93435" bIns="49014"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238565479"/>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D85BEB3-A707-48E0-90B8-8248D03DCDAB}" type="slidenum">
              <a:rPr lang="en-US" altLang="en-US" sz="800"/>
              <a:pPr/>
              <a:t>1</a:t>
            </a:fld>
            <a:endParaRPr lang="en-US" altLang="en-US" sz="800"/>
          </a:p>
        </p:txBody>
      </p:sp>
      <p:sp>
        <p:nvSpPr>
          <p:cNvPr id="48131" name="Rectangle 2"/>
          <p:cNvSpPr>
            <a:spLocks noGrp="1" noRot="1" noChangeAspect="1" noChangeArrowheads="1" noTextEdit="1"/>
          </p:cNvSpPr>
          <p:nvPr>
            <p:ph type="sldImg"/>
          </p:nvPr>
        </p:nvSpPr>
        <p:spPr>
          <a:xfrm>
            <a:off x="-11113" y="239713"/>
            <a:ext cx="6934201" cy="3900487"/>
          </a:xfrm>
          <a:ln/>
        </p:spPr>
      </p:sp>
      <p:sp>
        <p:nvSpPr>
          <p:cNvPr id="48132"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39615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2E80F74-4BC3-41B9-B2A3-487A171D748B}" type="slidenum">
              <a:rPr lang="en-US" altLang="en-US" sz="800"/>
              <a:pPr/>
              <a:t>26</a:t>
            </a:fld>
            <a:endParaRPr lang="en-US" altLang="en-US" sz="800"/>
          </a:p>
        </p:txBody>
      </p:sp>
      <p:sp>
        <p:nvSpPr>
          <p:cNvPr id="72707" name="Rectangle 2"/>
          <p:cNvSpPr>
            <a:spLocks noGrp="1" noRot="1" noChangeAspect="1" noChangeArrowheads="1" noTextEdit="1"/>
          </p:cNvSpPr>
          <p:nvPr>
            <p:ph type="sldImg"/>
          </p:nvPr>
        </p:nvSpPr>
        <p:spPr>
          <a:xfrm>
            <a:off x="-11113" y="239713"/>
            <a:ext cx="6934201" cy="3900487"/>
          </a:xfrm>
          <a:ln/>
        </p:spPr>
      </p:sp>
      <p:sp>
        <p:nvSpPr>
          <p:cNvPr id="72708"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257835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B7C6773E-FD43-45FC-BA42-1B8F13EEA55E}" type="slidenum">
              <a:rPr lang="en-US" altLang="en-US" sz="800"/>
              <a:pPr/>
              <a:t>27</a:t>
            </a:fld>
            <a:endParaRPr lang="en-US" altLang="en-US" sz="800"/>
          </a:p>
        </p:txBody>
      </p:sp>
      <p:sp>
        <p:nvSpPr>
          <p:cNvPr id="73731" name="Rectangle 2"/>
          <p:cNvSpPr>
            <a:spLocks noGrp="1" noRot="1" noChangeAspect="1" noChangeArrowheads="1" noTextEdit="1"/>
          </p:cNvSpPr>
          <p:nvPr>
            <p:ph type="sldImg"/>
          </p:nvPr>
        </p:nvSpPr>
        <p:spPr>
          <a:xfrm>
            <a:off x="-11113" y="239713"/>
            <a:ext cx="6934201" cy="3900487"/>
          </a:xfrm>
          <a:ln/>
        </p:spPr>
      </p:sp>
      <p:sp>
        <p:nvSpPr>
          <p:cNvPr id="7373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35536E6E-F81D-48D8-B801-0654FB2E2CC4}" type="slidenum">
              <a:rPr lang="en-US" altLang="en-US" sz="800"/>
              <a:pPr/>
              <a:t>28</a:t>
            </a:fld>
            <a:endParaRPr lang="en-US" altLang="en-US" sz="800"/>
          </a:p>
        </p:txBody>
      </p:sp>
      <p:sp>
        <p:nvSpPr>
          <p:cNvPr id="74755" name="Rectangle 2"/>
          <p:cNvSpPr>
            <a:spLocks noGrp="1" noRot="1" noChangeAspect="1" noChangeArrowheads="1" noTextEdit="1"/>
          </p:cNvSpPr>
          <p:nvPr>
            <p:ph type="sldImg"/>
          </p:nvPr>
        </p:nvSpPr>
        <p:spPr>
          <a:xfrm>
            <a:off x="-11113" y="239713"/>
            <a:ext cx="6934201" cy="3900487"/>
          </a:xfrm>
          <a:ln/>
        </p:spPr>
      </p:sp>
      <p:sp>
        <p:nvSpPr>
          <p:cNvPr id="7475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FFE3174F-C00E-4B8B-A374-9AFB6BD3DBEA}" type="slidenum">
              <a:rPr lang="en-US" altLang="en-US" sz="800"/>
              <a:pPr/>
              <a:t>29</a:t>
            </a:fld>
            <a:endParaRPr lang="en-US" altLang="en-US" sz="800"/>
          </a:p>
        </p:txBody>
      </p:sp>
      <p:sp>
        <p:nvSpPr>
          <p:cNvPr id="75779" name="Rectangle 2"/>
          <p:cNvSpPr>
            <a:spLocks noGrp="1" noRot="1" noChangeAspect="1" noChangeArrowheads="1" noTextEdit="1"/>
          </p:cNvSpPr>
          <p:nvPr>
            <p:ph type="sldImg"/>
          </p:nvPr>
        </p:nvSpPr>
        <p:spPr>
          <a:xfrm>
            <a:off x="-11113" y="239713"/>
            <a:ext cx="6934201" cy="3900487"/>
          </a:xfrm>
          <a:ln/>
        </p:spPr>
      </p:sp>
      <p:sp>
        <p:nvSpPr>
          <p:cNvPr id="7578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3C9DFC7-8F52-4AF0-B193-C22CA08C8003}" type="slidenum">
              <a:rPr lang="en-US" altLang="en-US" sz="800"/>
              <a:pPr/>
              <a:t>30</a:t>
            </a:fld>
            <a:endParaRPr lang="en-US" altLang="en-US" sz="800"/>
          </a:p>
        </p:txBody>
      </p:sp>
      <p:sp>
        <p:nvSpPr>
          <p:cNvPr id="76803" name="Rectangle 2"/>
          <p:cNvSpPr>
            <a:spLocks noGrp="1" noRot="1" noChangeAspect="1" noChangeArrowheads="1" noTextEdit="1"/>
          </p:cNvSpPr>
          <p:nvPr>
            <p:ph type="sldImg"/>
          </p:nvPr>
        </p:nvSpPr>
        <p:spPr>
          <a:xfrm>
            <a:off x="-11113" y="239713"/>
            <a:ext cx="6934201" cy="3900487"/>
          </a:xfrm>
          <a:ln/>
        </p:spPr>
      </p:sp>
      <p:sp>
        <p:nvSpPr>
          <p:cNvPr id="7680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12FAB2D8-2154-41FE-B21F-8F6BB38FEAB7}" type="slidenum">
              <a:rPr lang="en-US" altLang="en-US" sz="800"/>
              <a:pPr/>
              <a:t>4</a:t>
            </a:fld>
            <a:endParaRPr lang="en-US" altLang="en-US" sz="800"/>
          </a:p>
        </p:txBody>
      </p:sp>
      <p:sp>
        <p:nvSpPr>
          <p:cNvPr id="51203" name="Rectangle 2"/>
          <p:cNvSpPr>
            <a:spLocks noGrp="1" noRot="1" noChangeAspect="1" noChangeArrowheads="1" noTextEdit="1"/>
          </p:cNvSpPr>
          <p:nvPr>
            <p:ph type="sldImg"/>
          </p:nvPr>
        </p:nvSpPr>
        <p:spPr>
          <a:xfrm>
            <a:off x="-11113" y="239713"/>
            <a:ext cx="6934201" cy="3900487"/>
          </a:xfrm>
          <a:ln/>
        </p:spPr>
      </p:sp>
      <p:sp>
        <p:nvSpPr>
          <p:cNvPr id="5120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8C36AAE-BCCD-4FD4-B3DA-451BAC27E867}" type="slidenum">
              <a:rPr lang="en-US" altLang="en-US" sz="800"/>
              <a:pPr/>
              <a:t>6</a:t>
            </a:fld>
            <a:endParaRPr lang="en-US" altLang="en-US" sz="800"/>
          </a:p>
        </p:txBody>
      </p:sp>
      <p:sp>
        <p:nvSpPr>
          <p:cNvPr id="53251" name="Rectangle 2"/>
          <p:cNvSpPr>
            <a:spLocks noGrp="1" noRot="1" noChangeAspect="1" noChangeArrowheads="1" noTextEdit="1"/>
          </p:cNvSpPr>
          <p:nvPr>
            <p:ph type="sldImg"/>
          </p:nvPr>
        </p:nvSpPr>
        <p:spPr>
          <a:xfrm>
            <a:off x="-11113" y="239713"/>
            <a:ext cx="6934201" cy="3900487"/>
          </a:xfrm>
          <a:ln/>
        </p:spPr>
      </p:sp>
      <p:sp>
        <p:nvSpPr>
          <p:cNvPr id="5325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14F49BE-E87C-470C-B66E-DE517DA8535D}" type="slidenum">
              <a:rPr lang="en-US" altLang="en-US" sz="800"/>
              <a:pPr/>
              <a:t>7</a:t>
            </a:fld>
            <a:endParaRPr lang="en-US" altLang="en-US" sz="800"/>
          </a:p>
        </p:txBody>
      </p:sp>
      <p:sp>
        <p:nvSpPr>
          <p:cNvPr id="54275" name="Rectangle 2"/>
          <p:cNvSpPr>
            <a:spLocks noGrp="1" noRot="1" noChangeAspect="1" noChangeArrowheads="1" noTextEdit="1"/>
          </p:cNvSpPr>
          <p:nvPr>
            <p:ph type="sldImg"/>
          </p:nvPr>
        </p:nvSpPr>
        <p:spPr>
          <a:xfrm>
            <a:off x="-11113" y="239713"/>
            <a:ext cx="6934201" cy="3900487"/>
          </a:xfrm>
          <a:ln/>
        </p:spPr>
      </p:sp>
      <p:sp>
        <p:nvSpPr>
          <p:cNvPr id="5427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97D9029-B1E6-4747-BC36-99A704A2A2D0}" type="slidenum">
              <a:rPr lang="en-US" altLang="en-US" sz="800"/>
              <a:pPr/>
              <a:t>8</a:t>
            </a:fld>
            <a:endParaRPr lang="en-US" altLang="en-US" sz="800"/>
          </a:p>
        </p:txBody>
      </p:sp>
      <p:sp>
        <p:nvSpPr>
          <p:cNvPr id="55299" name="Rectangle 2"/>
          <p:cNvSpPr>
            <a:spLocks noGrp="1" noRot="1" noChangeAspect="1" noChangeArrowheads="1" noTextEdit="1"/>
          </p:cNvSpPr>
          <p:nvPr>
            <p:ph type="sldImg"/>
          </p:nvPr>
        </p:nvSpPr>
        <p:spPr>
          <a:xfrm>
            <a:off x="-11113" y="239713"/>
            <a:ext cx="6934201" cy="3900487"/>
          </a:xfrm>
          <a:ln/>
        </p:spPr>
      </p:sp>
      <p:sp>
        <p:nvSpPr>
          <p:cNvPr id="5530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F9EA88B-818F-4FDF-B1A2-67C4D0813EC5}" type="slidenum">
              <a:rPr lang="en-US" altLang="en-US" sz="800"/>
              <a:pPr/>
              <a:t>11</a:t>
            </a:fld>
            <a:endParaRPr lang="en-US" altLang="en-US" sz="800"/>
          </a:p>
        </p:txBody>
      </p:sp>
      <p:sp>
        <p:nvSpPr>
          <p:cNvPr id="58371" name="Rectangle 2"/>
          <p:cNvSpPr>
            <a:spLocks noGrp="1" noRot="1" noChangeAspect="1" noChangeArrowheads="1" noTextEdit="1"/>
          </p:cNvSpPr>
          <p:nvPr>
            <p:ph type="sldImg"/>
          </p:nvPr>
        </p:nvSpPr>
        <p:spPr>
          <a:xfrm>
            <a:off x="-11113" y="239713"/>
            <a:ext cx="6934201" cy="3900487"/>
          </a:xfrm>
          <a:ln/>
        </p:spPr>
      </p:sp>
      <p:sp>
        <p:nvSpPr>
          <p:cNvPr id="5837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060B57A-B665-4C50-A87E-951D0520BF85}" type="slidenum">
              <a:rPr lang="en-US" altLang="en-US" sz="800"/>
              <a:pPr/>
              <a:t>17</a:t>
            </a:fld>
            <a:endParaRPr lang="en-US" altLang="en-US" sz="800"/>
          </a:p>
        </p:txBody>
      </p:sp>
      <p:sp>
        <p:nvSpPr>
          <p:cNvPr id="64515" name="Rectangle 2"/>
          <p:cNvSpPr>
            <a:spLocks noGrp="1" noRot="1" noChangeAspect="1" noChangeArrowheads="1" noTextEdit="1"/>
          </p:cNvSpPr>
          <p:nvPr>
            <p:ph type="sldImg"/>
          </p:nvPr>
        </p:nvSpPr>
        <p:spPr>
          <a:xfrm>
            <a:off x="-11113" y="239713"/>
            <a:ext cx="6934201" cy="3900487"/>
          </a:xfrm>
          <a:ln/>
        </p:spPr>
      </p:sp>
      <p:sp>
        <p:nvSpPr>
          <p:cNvPr id="6451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4840F95-940E-4703-9B28-014F68686CD9}" type="slidenum">
              <a:rPr lang="en-US" altLang="en-US" sz="800"/>
              <a:pPr/>
              <a:t>18</a:t>
            </a:fld>
            <a:endParaRPr lang="en-US" altLang="en-US" sz="800"/>
          </a:p>
        </p:txBody>
      </p:sp>
      <p:sp>
        <p:nvSpPr>
          <p:cNvPr id="65539" name="Rectangle 2"/>
          <p:cNvSpPr>
            <a:spLocks noGrp="1" noRot="1" noChangeAspect="1" noChangeArrowheads="1" noTextEdit="1"/>
          </p:cNvSpPr>
          <p:nvPr>
            <p:ph type="sldImg"/>
          </p:nvPr>
        </p:nvSpPr>
        <p:spPr>
          <a:xfrm>
            <a:off x="-11113" y="239713"/>
            <a:ext cx="6934201" cy="3900487"/>
          </a:xfrm>
          <a:ln/>
        </p:spPr>
      </p:sp>
      <p:sp>
        <p:nvSpPr>
          <p:cNvPr id="6554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2E80F74-4BC3-41B9-B2A3-487A171D748B}" type="slidenum">
              <a:rPr lang="en-US" altLang="en-US" sz="800"/>
              <a:pPr/>
              <a:t>25</a:t>
            </a:fld>
            <a:endParaRPr lang="en-US" altLang="en-US" sz="800"/>
          </a:p>
        </p:txBody>
      </p:sp>
      <p:sp>
        <p:nvSpPr>
          <p:cNvPr id="72707" name="Rectangle 2"/>
          <p:cNvSpPr>
            <a:spLocks noGrp="1" noRot="1" noChangeAspect="1" noChangeArrowheads="1" noTextEdit="1"/>
          </p:cNvSpPr>
          <p:nvPr>
            <p:ph type="sldImg"/>
          </p:nvPr>
        </p:nvSpPr>
        <p:spPr>
          <a:xfrm>
            <a:off x="-11113" y="239713"/>
            <a:ext cx="6934201" cy="3900487"/>
          </a:xfrm>
          <a:ln/>
        </p:spPr>
      </p:sp>
      <p:sp>
        <p:nvSpPr>
          <p:cNvPr id="72708"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3888"/>
            <a:ext cx="1218776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5998634" y="6670529"/>
            <a:ext cx="2041365" cy="190646"/>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nchorCtr="1">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 2007 Cisco Systems, Inc. All rights reserved.</a:t>
            </a:r>
          </a:p>
        </p:txBody>
      </p:sp>
      <p:sp>
        <p:nvSpPr>
          <p:cNvPr id="5" name="Rectangle 4"/>
          <p:cNvSpPr>
            <a:spLocks noChangeArrowheads="1"/>
          </p:cNvSpPr>
          <p:nvPr/>
        </p:nvSpPr>
        <p:spPr bwMode="auto">
          <a:xfrm>
            <a:off x="9708947" y="6670529"/>
            <a:ext cx="656371" cy="19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r>
              <a:rPr lang="en-US" altLang="en-US" sz="700">
                <a:solidFill>
                  <a:srgbClr val="D3D3D3"/>
                </a:solidFill>
              </a:rPr>
              <a:t>Cisco Public</a:t>
            </a:r>
          </a:p>
        </p:txBody>
      </p:sp>
      <p:sp>
        <p:nvSpPr>
          <p:cNvPr id="6" name="Rectangle 5"/>
          <p:cNvSpPr>
            <a:spLocks noChangeArrowheads="1"/>
          </p:cNvSpPr>
          <p:nvPr/>
        </p:nvSpPr>
        <p:spPr bwMode="auto">
          <a:xfrm>
            <a:off x="258234" y="6562807"/>
            <a:ext cx="1282700" cy="298368"/>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ITE PC v4.0</a:t>
            </a:r>
          </a:p>
          <a:p>
            <a:pPr>
              <a:lnSpc>
                <a:spcPct val="100000"/>
              </a:lnSpc>
              <a:defRPr/>
            </a:pPr>
            <a:r>
              <a:rPr lang="en-US" altLang="en-US" sz="700">
                <a:solidFill>
                  <a:srgbClr val="D3D3D3"/>
                </a:solidFill>
              </a:rPr>
              <a:t>Chapter 1</a:t>
            </a:r>
          </a:p>
        </p:txBody>
      </p:sp>
      <p:sp>
        <p:nvSpPr>
          <p:cNvPr id="7" name="Rectangle 6"/>
          <p:cNvSpPr>
            <a:spLocks noChangeArrowheads="1"/>
          </p:cNvSpPr>
          <p:nvPr/>
        </p:nvSpPr>
        <p:spPr bwMode="auto">
          <a:xfrm>
            <a:off x="11566372" y="6624363"/>
            <a:ext cx="322946" cy="2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fld id="{EC3434BC-AE91-4EE5-A7AE-AAA1B86D478D}" type="slidenum">
              <a:rPr lang="en-US" altLang="en-US" sz="1000" smtClean="0">
                <a:solidFill>
                  <a:srgbClr val="D3D3D3"/>
                </a:solidFill>
              </a:rPr>
              <a:pPr algn="r">
                <a:lnSpc>
                  <a:spcPct val="100000"/>
                </a:lnSpc>
                <a:defRPr/>
              </a:pPr>
              <a:t>‹#›</a:t>
            </a:fld>
            <a:endParaRPr lang="en-US" altLang="en-US" sz="1000">
              <a:solidFill>
                <a:srgbClr val="D3D3D3"/>
              </a:solidFill>
            </a:endParaRPr>
          </a:p>
        </p:txBody>
      </p:sp>
      <p:sp>
        <p:nvSpPr>
          <p:cNvPr id="1325063" name="Rectangle 7"/>
          <p:cNvSpPr>
            <a:spLocks noGrp="1" noChangeArrowheads="1"/>
          </p:cNvSpPr>
          <p:nvPr>
            <p:ph type="ctrTitle"/>
          </p:nvPr>
        </p:nvSpPr>
        <p:spPr bwMode="white">
          <a:xfrm>
            <a:off x="414867" y="2671763"/>
            <a:ext cx="5024967" cy="830262"/>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defRPr sz="3000" b="0">
                <a:solidFill>
                  <a:srgbClr val="FFFFFF"/>
                </a:solidFill>
              </a:defRPr>
            </a:lvl1pPr>
          </a:lstStyle>
          <a:p>
            <a:pPr lvl="0"/>
            <a:r>
              <a:rPr lang="en-US" altLang="en-US" noProof="0"/>
              <a:t>Click To Edit Master Title Style</a:t>
            </a:r>
          </a:p>
        </p:txBody>
      </p:sp>
    </p:spTree>
    <p:extLst>
      <p:ext uri="{BB962C8B-B14F-4D97-AF65-F5344CB8AC3E}">
        <p14:creationId xmlns:p14="http://schemas.microsoft.com/office/powerpoint/2010/main" val="303192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14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1234" y="627063"/>
            <a:ext cx="2713567" cy="484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4185" y="627063"/>
            <a:ext cx="7943849" cy="484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6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5" name="Rectangle 4"/>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4C4E465-0834-4BB9-83B5-C0545F2E1F4E}" type="datetimeFigureOut">
              <a:rPr lang="en-US"/>
              <a:pPr>
                <a:defRPr/>
              </a:pPr>
              <a:t>5/13/2026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69913C1-0DBB-4340-965D-30D326BAFF6D}" type="slidenum">
              <a:rPr lang="en-US"/>
              <a:pPr>
                <a:defRPr/>
              </a:pPr>
              <a:t>‹#›</a:t>
            </a:fld>
            <a:endParaRPr lang="en-US"/>
          </a:p>
        </p:txBody>
      </p:sp>
    </p:spTree>
    <p:extLst>
      <p:ext uri="{BB962C8B-B14F-4D97-AF65-F5344CB8AC3E}">
        <p14:creationId xmlns:p14="http://schemas.microsoft.com/office/powerpoint/2010/main" val="378317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51275B-0878-47E6-8A6B-E6F47CFEC813}" type="datetime1">
              <a:rPr lang="en-US"/>
              <a:pPr>
                <a:defRPr/>
              </a:pPr>
              <a:t>5/13/2026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51E96-FEA6-4C44-B78E-72D2833DE6F1}" type="slidenum">
              <a:rPr lang="en-US"/>
              <a:pPr>
                <a:defRPr/>
              </a:pPr>
              <a:t>‹#›</a:t>
            </a:fld>
            <a:endParaRPr lang="en-US" dirty="0"/>
          </a:p>
        </p:txBody>
      </p:sp>
    </p:spTree>
    <p:extLst>
      <p:ext uri="{BB962C8B-B14F-4D97-AF65-F5344CB8AC3E}">
        <p14:creationId xmlns:p14="http://schemas.microsoft.com/office/powerpoint/2010/main" val="108071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5" name="Rectangle 4"/>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2" name="Title 1"/>
          <p:cNvSpPr>
            <a:spLocks noGrp="1"/>
          </p:cNvSpPr>
          <p:nvPr>
            <p:ph type="title"/>
          </p:nvPr>
        </p:nvSpPr>
        <p:spPr>
          <a:xfrm>
            <a:off x="1016000" y="3276600"/>
            <a:ext cx="100584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54C4E465-0834-4BB9-83B5-C0545F2E1F4E}" type="datetimeFigureOut">
              <a:rPr lang="en-US"/>
              <a:pPr>
                <a:defRPr/>
              </a:pPr>
              <a:t>5/13/2026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1E3F783-9B1E-4565-9764-789C2D39B045}" type="slidenum">
              <a:rPr lang="en-US"/>
              <a:pPr>
                <a:defRPr/>
              </a:pPr>
              <a:t>‹#›</a:t>
            </a:fld>
            <a:endParaRPr lang="en-US"/>
          </a:p>
        </p:txBody>
      </p:sp>
    </p:spTree>
    <p:extLst>
      <p:ext uri="{BB962C8B-B14F-4D97-AF65-F5344CB8AC3E}">
        <p14:creationId xmlns:p14="http://schemas.microsoft.com/office/powerpoint/2010/main" val="2685367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52AD99-737D-4565-B43F-CFF28B9015C0}" type="datetime1">
              <a:rPr lang="en-US"/>
              <a:pPr>
                <a:defRPr/>
              </a:pPr>
              <a:t>5/13/2026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E2BF23-E5F9-499F-8AA3-B26EC1DCDE1A}" type="slidenum">
              <a:rPr lang="en-US"/>
              <a:pPr>
                <a:defRPr/>
              </a:pPr>
              <a:t>‹#›</a:t>
            </a:fld>
            <a:endParaRPr lang="en-US" dirty="0"/>
          </a:p>
        </p:txBody>
      </p:sp>
    </p:spTree>
    <p:extLst>
      <p:ext uri="{BB962C8B-B14F-4D97-AF65-F5344CB8AC3E}">
        <p14:creationId xmlns:p14="http://schemas.microsoft.com/office/powerpoint/2010/main" val="98848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0117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33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54C4E465-0834-4BB9-83B5-C0545F2E1F4E}" type="datetimeFigureOut">
              <a:rPr lang="en-US"/>
              <a:pPr>
                <a:defRPr/>
              </a:pPr>
              <a:t>5/13/2026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16F1AF07-97F2-46E8-B1F0-9767D7564C45}" type="slidenum">
              <a:rPr lang="en-US"/>
              <a:pPr>
                <a:defRPr/>
              </a:pPr>
              <a:t>‹#›</a:t>
            </a:fld>
            <a:endParaRPr lang="en-US"/>
          </a:p>
        </p:txBody>
      </p:sp>
    </p:spTree>
    <p:extLst>
      <p:ext uri="{BB962C8B-B14F-4D97-AF65-F5344CB8AC3E}">
        <p14:creationId xmlns:p14="http://schemas.microsoft.com/office/powerpoint/2010/main" val="92917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34559F-5E75-499B-8819-287005734803}" type="datetime1">
              <a:rPr lang="en-US"/>
              <a:pPr>
                <a:defRPr/>
              </a:pPr>
              <a:t>5/13/2026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246C62-9DEC-4ADD-AF24-5D6DFB131039}" type="slidenum">
              <a:rPr lang="en-US"/>
              <a:pPr>
                <a:defRPr/>
              </a:pPr>
              <a:t>‹#›</a:t>
            </a:fld>
            <a:endParaRPr lang="en-US" dirty="0"/>
          </a:p>
        </p:txBody>
      </p:sp>
    </p:spTree>
    <p:extLst>
      <p:ext uri="{BB962C8B-B14F-4D97-AF65-F5344CB8AC3E}">
        <p14:creationId xmlns:p14="http://schemas.microsoft.com/office/powerpoint/2010/main" val="103233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DC10E2-C233-40FD-8F0F-7CC8AB422BD4}" type="datetime1">
              <a:rPr lang="en-US"/>
              <a:pPr>
                <a:defRPr/>
              </a:pPr>
              <a:t>5/13/2026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63D3A4-BFBE-47F4-BD18-980541E0EB34}" type="slidenum">
              <a:rPr lang="en-US"/>
              <a:pPr>
                <a:defRPr/>
              </a:pPr>
              <a:t>‹#›</a:t>
            </a:fld>
            <a:endParaRPr lang="en-US" dirty="0"/>
          </a:p>
        </p:txBody>
      </p:sp>
    </p:spTree>
    <p:extLst>
      <p:ext uri="{BB962C8B-B14F-4D97-AF65-F5344CB8AC3E}">
        <p14:creationId xmlns:p14="http://schemas.microsoft.com/office/powerpoint/2010/main" val="348059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2871259" y="2515130"/>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16000" y="4572000"/>
            <a:ext cx="9046464"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4C4E465-0834-4BB9-83B5-C0545F2E1F4E}" type="datetimeFigureOut">
              <a:rPr lang="en-US"/>
              <a:pPr>
                <a:defRPr/>
              </a:pPr>
              <a:t>5/13/2026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434D8C3-CAF8-4581-8585-ABBBCF7766CB}" type="slidenum">
              <a:rPr lang="en-US"/>
              <a:pPr>
                <a:defRPr/>
              </a:pPr>
              <a:t>‹#›</a:t>
            </a:fld>
            <a:endParaRPr lang="en-US"/>
          </a:p>
        </p:txBody>
      </p:sp>
    </p:spTree>
    <p:extLst>
      <p:ext uri="{BB962C8B-B14F-4D97-AF65-F5344CB8AC3E}">
        <p14:creationId xmlns:p14="http://schemas.microsoft.com/office/powerpoint/2010/main" val="426802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9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33856" y="3505200"/>
            <a:ext cx="98552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96C1C0-54F6-4621-B286-DB39A42AFF91}" type="datetime1">
              <a:rPr lang="en-US"/>
              <a:pPr>
                <a:defRPr/>
              </a:pPr>
              <a:t>5/13/2026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897F9B-55D5-48DA-93F4-88265C0E6216}" type="slidenum">
              <a:rPr lang="en-US"/>
              <a:pPr>
                <a:defRPr/>
              </a:pPr>
              <a:t>‹#›</a:t>
            </a:fld>
            <a:endParaRPr lang="en-US" dirty="0"/>
          </a:p>
        </p:txBody>
      </p:sp>
    </p:spTree>
    <p:extLst>
      <p:ext uri="{BB962C8B-B14F-4D97-AF65-F5344CB8AC3E}">
        <p14:creationId xmlns:p14="http://schemas.microsoft.com/office/powerpoint/2010/main" val="89883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4841BE-D57C-4109-A662-6E6350547778}" type="datetime1">
              <a:rPr lang="en-US"/>
              <a:pPr>
                <a:defRPr/>
              </a:pPr>
              <a:t>5/13/2026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BCE02-61C6-48A2-9845-25A794050BA7}" type="slidenum">
              <a:rPr lang="en-US"/>
              <a:pPr>
                <a:defRPr/>
              </a:pPr>
              <a:t>‹#›</a:t>
            </a:fld>
            <a:endParaRPr lang="en-US" dirty="0"/>
          </a:p>
        </p:txBody>
      </p:sp>
    </p:spTree>
    <p:extLst>
      <p:ext uri="{BB962C8B-B14F-4D97-AF65-F5344CB8AC3E}">
        <p14:creationId xmlns:p14="http://schemas.microsoft.com/office/powerpoint/2010/main" val="17447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F6F5FA-6671-44B3-8023-89FD630647F0}" type="datetime1">
              <a:rPr lang="en-US"/>
              <a:pPr>
                <a:defRPr/>
              </a:pPr>
              <a:t>5/13/2026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A5A94A-D0F3-4DCB-B49F-DFADC37C5CF9}" type="slidenum">
              <a:rPr lang="en-US"/>
              <a:pPr>
                <a:defRPr/>
              </a:pPr>
              <a:t>‹#›</a:t>
            </a:fld>
            <a:endParaRPr lang="en-US" dirty="0"/>
          </a:p>
        </p:txBody>
      </p:sp>
    </p:spTree>
    <p:extLst>
      <p:ext uri="{BB962C8B-B14F-4D97-AF65-F5344CB8AC3E}">
        <p14:creationId xmlns:p14="http://schemas.microsoft.com/office/powerpoint/2010/main" val="14624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834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4185" y="1900239"/>
            <a:ext cx="5192183"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9567" y="1900239"/>
            <a:ext cx="5192184"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72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79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204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82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527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655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74184" y="627063"/>
            <a:ext cx="1086061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82124" tIns="41061" rIns="82124" bIns="41061" numCol="1" anchor="b" anchorCtr="0" compatLnSpc="1">
            <a:prstTxWarp prst="textNoShape">
              <a:avLst/>
            </a:prstTxWarp>
          </a:bodyPr>
          <a:lstStyle/>
          <a:p>
            <a:pPr lvl="0"/>
            <a:r>
              <a:rPr lang="en-US" altLang="en-US"/>
              <a:t>Slide Title</a:t>
            </a:r>
          </a:p>
        </p:txBody>
      </p:sp>
      <p:sp>
        <p:nvSpPr>
          <p:cNvPr id="1324035" name="Rectangle 3"/>
          <p:cNvSpPr>
            <a:spLocks noChangeArrowheads="1"/>
          </p:cNvSpPr>
          <p:nvPr/>
        </p:nvSpPr>
        <p:spPr bwMode="auto">
          <a:xfrm>
            <a:off x="258234" y="6562807"/>
            <a:ext cx="1282700" cy="298368"/>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ITE PC v4.0</a:t>
            </a:r>
          </a:p>
          <a:p>
            <a:pPr>
              <a:lnSpc>
                <a:spcPct val="100000"/>
              </a:lnSpc>
              <a:defRPr/>
            </a:pPr>
            <a:r>
              <a:rPr lang="en-US" altLang="en-US" sz="700">
                <a:solidFill>
                  <a:srgbClr val="D3D3D3"/>
                </a:solidFill>
              </a:rPr>
              <a:t>Chapter 1</a:t>
            </a:r>
          </a:p>
        </p:txBody>
      </p:sp>
      <p:sp>
        <p:nvSpPr>
          <p:cNvPr id="1324036" name="Rectangle 4"/>
          <p:cNvSpPr>
            <a:spLocks noChangeArrowheads="1"/>
          </p:cNvSpPr>
          <p:nvPr/>
        </p:nvSpPr>
        <p:spPr bwMode="auto">
          <a:xfrm>
            <a:off x="11566372" y="6624363"/>
            <a:ext cx="322946" cy="2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fld id="{BCB7821D-9074-42C3-A92B-2E1560632C66}" type="slidenum">
              <a:rPr lang="en-US" altLang="en-US" sz="1000" smtClean="0">
                <a:solidFill>
                  <a:srgbClr val="D3D3D3"/>
                </a:solidFill>
              </a:rPr>
              <a:pPr algn="r">
                <a:lnSpc>
                  <a:spcPct val="100000"/>
                </a:lnSpc>
                <a:defRPr/>
              </a:pPr>
              <a:t>‹#›</a:t>
            </a:fld>
            <a:endParaRPr lang="en-US" altLang="en-US" sz="1000">
              <a:solidFill>
                <a:srgbClr val="D3D3D3"/>
              </a:solidFill>
            </a:endParaRPr>
          </a:p>
        </p:txBody>
      </p:sp>
      <p:sp>
        <p:nvSpPr>
          <p:cNvPr id="1029" name="Rectangle 5"/>
          <p:cNvSpPr>
            <a:spLocks noGrp="1" noChangeArrowheads="1"/>
          </p:cNvSpPr>
          <p:nvPr>
            <p:ph type="body" idx="1"/>
          </p:nvPr>
        </p:nvSpPr>
        <p:spPr bwMode="auto">
          <a:xfrm>
            <a:off x="874185" y="1900239"/>
            <a:ext cx="10587567" cy="3571875"/>
          </a:xfrm>
          <a:prstGeom prst="rect">
            <a:avLst/>
          </a:prstGeom>
          <a:noFill/>
          <a:ln>
            <a:noFill/>
          </a:ln>
          <a:effectLst/>
          <a:extLst>
            <a:ext uri="{909E8E84-426E-40DD-AFC4-6F175D3DCCD1}">
              <a14:hiddenFill xmlns:a14="http://schemas.microsoft.com/office/drawing/2010/main">
                <a:solidFill>
                  <a:srgbClr val="306774"/>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124" tIns="41061" rIns="82124" bIns="41061"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PPt_TopBand_Artw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877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4039" name="Rectangle 7"/>
          <p:cNvSpPr>
            <a:spLocks noChangeArrowheads="1"/>
          </p:cNvSpPr>
          <p:nvPr/>
        </p:nvSpPr>
        <p:spPr bwMode="auto">
          <a:xfrm>
            <a:off x="5998634" y="6670529"/>
            <a:ext cx="2041365" cy="190646"/>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nchorCtr="1">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 2007 Cisco Systems, Inc. All rights reserved.</a:t>
            </a:r>
          </a:p>
        </p:txBody>
      </p:sp>
      <p:sp>
        <p:nvSpPr>
          <p:cNvPr id="1324040" name="Rectangle 8"/>
          <p:cNvSpPr>
            <a:spLocks noChangeArrowheads="1"/>
          </p:cNvSpPr>
          <p:nvPr/>
        </p:nvSpPr>
        <p:spPr bwMode="auto">
          <a:xfrm>
            <a:off x="9708947" y="6670529"/>
            <a:ext cx="656371" cy="19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r>
              <a:rPr lang="en-US" alt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3798"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fontAlgn="base">
        <a:lnSpc>
          <a:spcPct val="95000"/>
        </a:lnSpc>
        <a:spcBef>
          <a:spcPct val="35000"/>
        </a:spcBef>
        <a:spcAft>
          <a:spcPct val="0"/>
        </a:spcAft>
        <a:buClr>
          <a:srgbClr val="708CA1"/>
        </a:buClr>
        <a:defRPr sz="2000">
          <a:solidFill>
            <a:schemeClr val="tx1"/>
          </a:solidFill>
          <a:latin typeface="+mn-lt"/>
        </a:defRPr>
      </a:lvl6pPr>
      <a:lvl7pPr marL="2519363" algn="l" defTabSz="814388" rtl="0" fontAlgn="base">
        <a:lnSpc>
          <a:spcPct val="95000"/>
        </a:lnSpc>
        <a:spcBef>
          <a:spcPct val="35000"/>
        </a:spcBef>
        <a:spcAft>
          <a:spcPct val="0"/>
        </a:spcAft>
        <a:buClr>
          <a:srgbClr val="708CA1"/>
        </a:buClr>
        <a:defRPr sz="2000">
          <a:solidFill>
            <a:schemeClr val="tx1"/>
          </a:solidFill>
          <a:latin typeface="+mn-lt"/>
        </a:defRPr>
      </a:lvl7pPr>
      <a:lvl8pPr marL="2976563" algn="l" defTabSz="814388" rtl="0" fontAlgn="base">
        <a:lnSpc>
          <a:spcPct val="95000"/>
        </a:lnSpc>
        <a:spcBef>
          <a:spcPct val="35000"/>
        </a:spcBef>
        <a:spcAft>
          <a:spcPct val="0"/>
        </a:spcAft>
        <a:buClr>
          <a:srgbClr val="708CA1"/>
        </a:buClr>
        <a:defRPr sz="2000">
          <a:solidFill>
            <a:schemeClr val="tx1"/>
          </a:solidFill>
          <a:latin typeface="+mn-lt"/>
        </a:defRPr>
      </a:lvl8pPr>
      <a:lvl9pPr marL="3433763" algn="l" defTabSz="814388" rtl="0" fontAlgn="base">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16000" y="4572000"/>
            <a:ext cx="904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1016000" y="685800"/>
            <a:ext cx="1005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31200" y="6208714"/>
            <a:ext cx="2844800" cy="365125"/>
          </a:xfrm>
          <a:prstGeom prst="rect">
            <a:avLst/>
          </a:prstGeom>
        </p:spPr>
        <p:txBody>
          <a:bodyPr vert="horz" lIns="91440" tIns="45720" rIns="91440" bIns="45720" rtlCol="0" anchor="ctr"/>
          <a:lstStyle>
            <a:lvl1pPr algn="r">
              <a:defRPr sz="1200" b="1" smtClean="0">
                <a:solidFill>
                  <a:schemeClr val="tx2">
                    <a:lumMod val="90000"/>
                    <a:lumOff val="10000"/>
                  </a:schemeClr>
                </a:solidFill>
                <a:latin typeface="+mn-lt"/>
              </a:defRPr>
            </a:lvl1pPr>
          </a:lstStyle>
          <a:p>
            <a:pPr>
              <a:defRPr/>
            </a:pPr>
            <a:fld id="{8FED3A80-80BB-41D7-9C33-9BF4344214AE}" type="datetime1">
              <a:rPr lang="en-US"/>
              <a:pPr>
                <a:defRPr/>
              </a:pPr>
              <a:t>5/13/2026</a:t>
            </a:fld>
            <a:endParaRPr lang="en-US"/>
          </a:p>
        </p:txBody>
      </p:sp>
      <p:sp>
        <p:nvSpPr>
          <p:cNvPr id="5" name="Footer Placeholder 4"/>
          <p:cNvSpPr>
            <a:spLocks noGrp="1"/>
          </p:cNvSpPr>
          <p:nvPr>
            <p:ph type="ftr" sz="quarter" idx="3"/>
          </p:nvPr>
        </p:nvSpPr>
        <p:spPr>
          <a:xfrm>
            <a:off x="1016001" y="6208714"/>
            <a:ext cx="6498167" cy="365125"/>
          </a:xfrm>
          <a:prstGeom prst="rect">
            <a:avLst/>
          </a:prstGeom>
        </p:spPr>
        <p:txBody>
          <a:bodyPr vert="horz" lIns="91440" tIns="45720" rIns="91440" bIns="45720" rtlCol="0" anchor="ctr"/>
          <a:lstStyle>
            <a:lvl1pPr algn="l">
              <a:defRPr sz="1200" b="1" dirty="0">
                <a:solidFill>
                  <a:schemeClr val="tx2">
                    <a:lumMod val="90000"/>
                    <a:lumOff val="10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10160000" y="5688014"/>
            <a:ext cx="1016000" cy="365125"/>
          </a:xfrm>
          <a:prstGeom prst="rect">
            <a:avLst/>
          </a:prstGeom>
        </p:spPr>
        <p:txBody>
          <a:bodyPr vert="horz" lIns="91440" tIns="45720" rIns="91440" bIns="45720" rtlCol="0" anchor="ctr"/>
          <a:lstStyle>
            <a:lvl1pPr algn="r">
              <a:defRPr sz="2400" smtClean="0">
                <a:solidFill>
                  <a:schemeClr val="tx1">
                    <a:lumMod val="85000"/>
                    <a:lumOff val="15000"/>
                  </a:schemeClr>
                </a:solidFill>
                <a:latin typeface="+mj-lt"/>
              </a:defRPr>
            </a:lvl1pPr>
          </a:lstStyle>
          <a:p>
            <a:pPr>
              <a:defRPr/>
            </a:pPr>
            <a:fld id="{A1DF2484-1F2D-4221-B2D8-607A06B36900}" type="slidenum">
              <a:rPr lang="en-US"/>
              <a:pPr>
                <a:defRPr/>
              </a:pPr>
              <a:t>‹#›</a:t>
            </a:fld>
            <a:endParaRPr lang="en-US" dirty="0"/>
          </a:p>
        </p:txBody>
      </p:sp>
      <p:sp>
        <p:nvSpPr>
          <p:cNvPr id="8" name="Rectangle 7"/>
          <p:cNvSpPr/>
          <p:nvPr/>
        </p:nvSpPr>
        <p:spPr>
          <a:xfrm>
            <a:off x="1037167"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9" name="Rectangle 8"/>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Tree>
  </p:cSld>
  <p:clrMap bg1="lt1" tx1="dk1" bg2="lt2" tx2="dk2" accent1="accent1" accent2="accent2" accent3="accent3" accent4="accent4" accent5="accent5" accent6="accent6" hlink="hlink" folHlink="folHlink"/>
  <p:sldLayoutIdLst>
    <p:sldLayoutId id="2147483799" r:id="rId1"/>
    <p:sldLayoutId id="2147483791" r:id="rId2"/>
    <p:sldLayoutId id="2147483800" r:id="rId3"/>
    <p:sldLayoutId id="2147483792" r:id="rId4"/>
    <p:sldLayoutId id="2147483801" r:id="rId5"/>
    <p:sldLayoutId id="2147483793" r:id="rId6"/>
    <p:sldLayoutId id="2147483794" r:id="rId7"/>
    <p:sldLayoutId id="2147483802" r:id="rId8"/>
    <p:sldLayoutId id="2147483795" r:id="rId9"/>
    <p:sldLayoutId id="2147483796" r:id="rId10"/>
    <p:sldLayoutId id="2147483797" r:id="rId11"/>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pitchFamily="34"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pitchFamily="34"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79638" y="314325"/>
            <a:ext cx="8145462" cy="838200"/>
          </a:xfrm>
        </p:spPr>
        <p:txBody>
          <a:bodyPr/>
          <a:lstStyle/>
          <a:p>
            <a:pPr algn="ctr"/>
            <a:r>
              <a:rPr lang="en-US" altLang="en-US" sz="3300" dirty="0"/>
              <a:t>Internet “of Everything”/Internet of Things</a:t>
            </a:r>
          </a:p>
        </p:txBody>
      </p:sp>
      <p:sp>
        <p:nvSpPr>
          <p:cNvPr id="3" name="Content Placeholder 2">
            <a:extLst>
              <a:ext uri="{FF2B5EF4-FFF2-40B4-BE49-F238E27FC236}">
                <a16:creationId xmlns:a16="http://schemas.microsoft.com/office/drawing/2014/main" id="{943565F1-DD45-4B1F-BA1F-DD153FE84231}"/>
              </a:ext>
            </a:extLst>
          </p:cNvPr>
          <p:cNvSpPr>
            <a:spLocks noGrp="1"/>
          </p:cNvSpPr>
          <p:nvPr>
            <p:ph idx="1"/>
          </p:nvPr>
        </p:nvSpPr>
        <p:spPr>
          <a:xfrm>
            <a:off x="1066800" y="1485900"/>
            <a:ext cx="10058400" cy="3886200"/>
          </a:xfrm>
        </p:spPr>
        <p:txBody>
          <a:bodyPr/>
          <a:lstStyle/>
          <a:p>
            <a:pPr marL="0" indent="0" algn="ctr">
              <a:buNone/>
            </a:pPr>
            <a:r>
              <a:rPr lang="en-US" sz="2600" dirty="0"/>
              <a:t>An adaptation after an (older) Cisco Networking Academy Course</a:t>
            </a:r>
            <a:endParaRPr lang="ro-RO" sz="2600" dirty="0"/>
          </a:p>
        </p:txBody>
      </p:sp>
    </p:spTree>
    <p:extLst>
      <p:ext uri="{BB962C8B-B14F-4D97-AF65-F5344CB8AC3E}">
        <p14:creationId xmlns:p14="http://schemas.microsoft.com/office/powerpoint/2010/main" val="314157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62150" y="254000"/>
            <a:ext cx="8382000" cy="635000"/>
          </a:xfrm>
        </p:spPr>
        <p:txBody>
          <a:bodyPr/>
          <a:lstStyle/>
          <a:p>
            <a:pPr algn="ctr"/>
            <a:r>
              <a:rPr lang="en-US" altLang="en-US" sz="3300" dirty="0"/>
              <a:t>The Need to Adapt — Society &amp; Business</a:t>
            </a:r>
          </a:p>
        </p:txBody>
      </p:sp>
      <p:sp>
        <p:nvSpPr>
          <p:cNvPr id="3" name="Content"/>
          <p:cNvSpPr>
            <a:spLocks noGrp="1"/>
          </p:cNvSpPr>
          <p:nvPr>
            <p:ph idx="1"/>
          </p:nvPr>
        </p:nvSpPr>
        <p:spPr>
          <a:xfrm>
            <a:off x="457200" y="-850900"/>
            <a:ext cx="11391900" cy="8940800"/>
          </a:xfrm>
        </p:spPr>
        <p:txBody>
          <a:bodyPr/>
          <a:lstStyle/>
          <a:p>
            <a:pPr marL="342900" indent="-342900">
              <a:buFont typeface="+mj-lt"/>
              <a:buChar char="•"/>
            </a:pPr>
            <a:r>
              <a:rPr lang="en-US" altLang="en-US" sz="2600" dirty="0"/>
              <a:t>People, businesses, and governments must continuously adapt to technological change.</a:t>
            </a:r>
          </a:p>
          <a:p>
            <a:pPr marL="342900" indent="-342900">
              <a:buFont typeface="+mj-lt"/>
              <a:buChar char="•"/>
            </a:pPr>
            <a:r>
              <a:rPr lang="en-US" altLang="en-US" sz="2600" dirty="0"/>
              <a:t>By </a:t>
            </a:r>
            <a:r>
              <a:rPr lang="en-US" altLang="en-US" sz="2600" b="1" dirty="0">
                <a:solidFill>
                  <a:srgbClr val="7B1C22"/>
                </a:solidFill>
              </a:rPr>
              <a:t>2024 that ratio is 2.3 devices per person</a:t>
            </a:r>
            <a:r>
              <a:rPr lang="en-US" altLang="en-US" sz="2600" dirty="0"/>
              <a:t>; by 2030 it could reach 10+.</a:t>
            </a:r>
          </a:p>
          <a:p>
            <a:pPr marL="342900" indent="-342900">
              <a:buFont typeface="+mj-lt"/>
              <a:buChar char="•"/>
            </a:pPr>
            <a:r>
              <a:rPr lang="en-US" altLang="en-US" sz="2600" dirty="0"/>
              <a:t>Technological evolution has fundamentally changed how we share information, ideas, and opinions. People can now react to news, products, and events faster than ever — from any device, anywhere.</a:t>
            </a:r>
          </a:p>
          <a:p>
            <a:pPr marL="342900" indent="-342900">
              <a:buFont typeface="+mj-lt"/>
              <a:buChar char="•"/>
            </a:pPr>
            <a:r>
              <a:rPr lang="en-US" altLang="en-US" sz="2600" dirty="0"/>
              <a:t>The ability to </a:t>
            </a:r>
            <a:r>
              <a:rPr lang="en-US" altLang="en-US" sz="2600" b="1" dirty="0"/>
              <a:t>gather, process, and act on data</a:t>
            </a:r>
            <a:r>
              <a:rPr lang="en-US" altLang="en-US" sz="2600" dirty="0"/>
              <a:t> in real time — using AI and edge computing — is now a competitive differentiator in every industry.</a:t>
            </a:r>
          </a:p>
          <a:p>
            <a:pPr marL="342900" indent="-342900">
              <a:buFont typeface="+mj-lt"/>
              <a:buChar char="•"/>
            </a:pPr>
            <a:r>
              <a:rPr lang="en-US" altLang="en-US" sz="2600" dirty="0"/>
              <a:t>Organizations that succeed treat IoE not as a technology project but as a </a:t>
            </a:r>
            <a:r>
              <a:rPr lang="en-US" altLang="en-US" sz="2600" b="1" dirty="0">
                <a:solidFill>
                  <a:srgbClr val="7B1C22"/>
                </a:solidFill>
              </a:rPr>
              <a:t>business transformation strategy</a:t>
            </a:r>
            <a:r>
              <a:rPr lang="en-US" altLang="en-US" sz="2600" dirty="0"/>
              <a:t> — rethinking processes, workforce skills, and customer relationships.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9638" y="90488"/>
            <a:ext cx="8145462" cy="838200"/>
          </a:xfrm>
        </p:spPr>
        <p:txBody>
          <a:bodyPr/>
          <a:lstStyle/>
          <a:p>
            <a:pPr algn="ctr"/>
            <a:r>
              <a:rPr lang="en-US" altLang="en-US" sz="3300" dirty="0"/>
              <a:t>Smart cities </a:t>
            </a:r>
          </a:p>
        </p:txBody>
      </p:sp>
      <p:sp>
        <p:nvSpPr>
          <p:cNvPr id="20483" name="Rectangle 3"/>
          <p:cNvSpPr>
            <a:spLocks noGrp="1" noChangeArrowheads="1"/>
          </p:cNvSpPr>
          <p:nvPr>
            <p:ph idx="1"/>
          </p:nvPr>
        </p:nvSpPr>
        <p:spPr>
          <a:xfrm>
            <a:off x="2282032" y="642097"/>
            <a:ext cx="7940675" cy="1011237"/>
          </a:xfrm>
        </p:spPr>
        <p:txBody>
          <a:bodyPr/>
          <a:lstStyle/>
          <a:p>
            <a:pPr marL="0" indent="0" algn="ctr">
              <a:lnSpc>
                <a:spcPct val="85000"/>
              </a:lnSpc>
              <a:buNone/>
            </a:pPr>
            <a:r>
              <a:rPr lang="en-US" altLang="en-US" sz="2000" dirty="0"/>
              <a:t>https://www.youtube.com/shorts/g9MJty-2Ryw</a:t>
            </a:r>
            <a:endParaRPr lang="en-US" altLang="en-US" sz="1800" dirty="0"/>
          </a:p>
        </p:txBody>
      </p:sp>
      <p:pic>
        <p:nvPicPr>
          <p:cNvPr id="2" name="Picture 1">
            <a:extLst>
              <a:ext uri="{FF2B5EF4-FFF2-40B4-BE49-F238E27FC236}">
                <a16:creationId xmlns:a16="http://schemas.microsoft.com/office/drawing/2014/main" id="{5B43979A-32F4-4A85-9F58-B0DF61D4AD6B}"/>
              </a:ext>
            </a:extLst>
          </p:cNvPr>
          <p:cNvPicPr>
            <a:picLocks noChangeAspect="1"/>
          </p:cNvPicPr>
          <p:nvPr/>
        </p:nvPicPr>
        <p:blipFill>
          <a:blip r:embed="rId3"/>
          <a:stretch>
            <a:fillRect/>
          </a:stretch>
        </p:blipFill>
        <p:spPr>
          <a:xfrm>
            <a:off x="3371850" y="1480297"/>
            <a:ext cx="5448300" cy="46765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94000" y="203200"/>
            <a:ext cx="6781800" cy="673100"/>
          </a:xfrm>
        </p:spPr>
        <p:txBody>
          <a:bodyPr/>
          <a:lstStyle/>
          <a:p>
            <a:pPr algn="ctr"/>
            <a:r>
              <a:rPr lang="en-US" altLang="en-US" sz="3300" dirty="0"/>
              <a:t>"Hyper-Aware", Predictive, Agile</a:t>
            </a:r>
          </a:p>
        </p:txBody>
      </p:sp>
      <p:sp>
        <p:nvSpPr>
          <p:cNvPr id="3" name="Content"/>
          <p:cNvSpPr>
            <a:spLocks noGrp="1"/>
          </p:cNvSpPr>
          <p:nvPr>
            <p:ph idx="1"/>
          </p:nvPr>
        </p:nvSpPr>
        <p:spPr>
          <a:xfrm>
            <a:off x="596900" y="876300"/>
            <a:ext cx="11176000" cy="5334000"/>
          </a:xfrm>
        </p:spPr>
        <p:txBody>
          <a:bodyPr/>
          <a:lstStyle/>
          <a:p>
            <a:pPr marL="0" indent="0">
              <a:buNone/>
            </a:pPr>
            <a:r>
              <a:rPr lang="en-US" altLang="en-US" b="1" dirty="0">
                <a:solidFill>
                  <a:srgbClr val="1F4E79"/>
                </a:solidFill>
              </a:rPr>
              <a:t>Hyper-Aware</a:t>
            </a:r>
          </a:p>
          <a:p>
            <a:pPr marL="342900" indent="-342900">
              <a:buFont typeface="+mj-lt"/>
              <a:buChar char="•"/>
            </a:pPr>
            <a:r>
              <a:rPr lang="en-US" altLang="en-US" dirty="0"/>
              <a:t>Real-time awareness of location, status, context of all assets, customers, and operations.</a:t>
            </a:r>
          </a:p>
          <a:p>
            <a:pPr marL="342900" indent="-342900">
              <a:buFont typeface="+mj-lt"/>
              <a:buChar char="•"/>
            </a:pPr>
            <a:r>
              <a:rPr lang="en-US" altLang="en-US" b="1" dirty="0"/>
              <a:t>Digital twins </a:t>
            </a:r>
            <a:r>
              <a:rPr lang="en-US" altLang="en-US" dirty="0"/>
              <a:t>provide live mirrors of physical systems — used in manufacturing, smart buildings, and urban planning.</a:t>
            </a:r>
          </a:p>
          <a:p>
            <a:pPr marL="0" indent="0">
              <a:buNone/>
            </a:pPr>
            <a:r>
              <a:rPr lang="en-US" altLang="en-US" b="1" dirty="0">
                <a:solidFill>
                  <a:srgbClr val="1F4E79"/>
                </a:solidFill>
              </a:rPr>
              <a:t>Predictive</a:t>
            </a:r>
          </a:p>
          <a:p>
            <a:pPr marL="342900" indent="-342900">
              <a:buFont typeface="+mj-lt"/>
              <a:buChar char="•"/>
            </a:pPr>
            <a:r>
              <a:rPr lang="en-US" altLang="en-US" dirty="0"/>
              <a:t>AI and machine learning analyse IoT streams to anticipate failures, demand shifts, and security threats </a:t>
            </a:r>
            <a:r>
              <a:rPr lang="en-US" altLang="en-US" b="1" dirty="0"/>
              <a:t>before</a:t>
            </a:r>
            <a:r>
              <a:rPr lang="en-US" altLang="en-US" dirty="0"/>
              <a:t> they occur.</a:t>
            </a:r>
          </a:p>
          <a:p>
            <a:pPr marL="342900" indent="-342900">
              <a:buFont typeface="+mj-lt"/>
              <a:buChar char="•"/>
            </a:pPr>
            <a:r>
              <a:rPr lang="en-US" altLang="en-US" dirty="0"/>
              <a:t>Predictive maintenance alone saves industrial companies up to </a:t>
            </a:r>
            <a:r>
              <a:rPr lang="en-US" altLang="en-US" b="1" dirty="0">
                <a:solidFill>
                  <a:srgbClr val="7B1C22"/>
                </a:solidFill>
              </a:rPr>
              <a:t>25% on maintenance costs</a:t>
            </a:r>
            <a:r>
              <a:rPr lang="en-US" altLang="en-US" dirty="0"/>
              <a:t> (McKinsey, 2023).</a:t>
            </a:r>
          </a:p>
          <a:p>
            <a:pPr marL="0" indent="0">
              <a:buNone/>
            </a:pPr>
            <a:r>
              <a:rPr lang="en-US" altLang="en-US" b="1" dirty="0">
                <a:solidFill>
                  <a:srgbClr val="1F4E79"/>
                </a:solidFill>
              </a:rPr>
              <a:t>Agile</a:t>
            </a:r>
          </a:p>
          <a:p>
            <a:pPr marL="342900" indent="-342900">
              <a:buFont typeface="+mj-lt"/>
              <a:buChar char="•"/>
            </a:pPr>
            <a:r>
              <a:rPr lang="en-US" altLang="en-US" dirty="0"/>
              <a:t>Real-time data enables faster decision cycles — from months to minutes.</a:t>
            </a:r>
          </a:p>
          <a:p>
            <a:pPr marL="342900" indent="-342900">
              <a:buFont typeface="+mj-lt"/>
              <a:buChar char="•"/>
            </a:pPr>
            <a:r>
              <a:rPr lang="en-US" altLang="en-US" dirty="0"/>
              <a:t>Edge AI processes data locally (on-device or at the network edge), reducing latency from seconds to </a:t>
            </a:r>
            <a:r>
              <a:rPr lang="en-US" altLang="en-US" b="1" dirty="0"/>
              <a:t>milliseconds</a:t>
            </a:r>
            <a:r>
              <a:rPr lang="en-US" altLang="en-US"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325419" y="354775"/>
            <a:ext cx="9042400" cy="685800"/>
          </a:xfrm>
        </p:spPr>
        <p:txBody>
          <a:bodyPr/>
          <a:lstStyle/>
          <a:p>
            <a:pPr algn="ctr"/>
            <a:r>
              <a:rPr lang="en-US" altLang="en-US" sz="3300" dirty="0"/>
              <a:t>IoE Applications in Manufacturing</a:t>
            </a:r>
          </a:p>
        </p:txBody>
      </p:sp>
      <p:sp>
        <p:nvSpPr>
          <p:cNvPr id="3" name="Content"/>
          <p:cNvSpPr>
            <a:spLocks noGrp="1"/>
          </p:cNvSpPr>
          <p:nvPr>
            <p:ph idx="1"/>
          </p:nvPr>
        </p:nvSpPr>
        <p:spPr>
          <a:xfrm>
            <a:off x="177800" y="1283525"/>
            <a:ext cx="11836400" cy="4533900"/>
          </a:xfrm>
        </p:spPr>
        <p:txBody>
          <a:bodyPr/>
          <a:lstStyle/>
          <a:p>
            <a:pPr marL="0" indent="0">
              <a:buNone/>
            </a:pPr>
            <a:endParaRPr lang="en-US" altLang="en-US" b="1" dirty="0">
              <a:solidFill>
                <a:srgbClr val="7B1C22"/>
              </a:solidFill>
            </a:endParaRPr>
          </a:p>
          <a:p>
            <a:pPr marL="0" indent="0">
              <a:buNone/>
            </a:pPr>
            <a:endParaRPr lang="en-US" altLang="en-US" b="1" dirty="0">
              <a:solidFill>
                <a:srgbClr val="7B1C22"/>
              </a:solidFill>
            </a:endParaRPr>
          </a:p>
          <a:p>
            <a:pPr marL="0" indent="0">
              <a:buNone/>
            </a:pPr>
            <a:endParaRPr lang="en-US" altLang="en-US" b="1" dirty="0">
              <a:solidFill>
                <a:srgbClr val="7B1C22"/>
              </a:solidFill>
            </a:endParaRPr>
          </a:p>
          <a:p>
            <a:pPr marL="0" indent="0">
              <a:buNone/>
            </a:pPr>
            <a:r>
              <a:rPr lang="en-US" altLang="en-US" b="1" dirty="0">
                <a:solidFill>
                  <a:srgbClr val="7B1C22"/>
                </a:solidFill>
              </a:rPr>
              <a:t>Industry 4.0 &amp; Smart Manufacturing</a:t>
            </a:r>
          </a:p>
          <a:p>
            <a:pPr marL="342900" indent="-342900">
              <a:buFont typeface="+mj-lt"/>
              <a:buChar char="•"/>
            </a:pPr>
            <a:r>
              <a:rPr lang="en-US" altLang="en-US" dirty="0"/>
              <a:t>Predictive maintenance: sensors detect equipment anomalies days before failure, reducing unplanned downtime by up to </a:t>
            </a:r>
            <a:r>
              <a:rPr lang="en-US" altLang="en-US" b="1" dirty="0">
                <a:solidFill>
                  <a:srgbClr val="7B1C22"/>
                </a:solidFill>
              </a:rPr>
              <a:t>50%</a:t>
            </a:r>
            <a:r>
              <a:rPr lang="en-US" altLang="en-US" dirty="0"/>
              <a:t> (Deloitte).</a:t>
            </a:r>
          </a:p>
          <a:p>
            <a:pPr marL="342900" indent="-342900">
              <a:buFont typeface="+mj-lt"/>
              <a:buChar char="•"/>
            </a:pPr>
            <a:r>
              <a:rPr lang="en-US" altLang="en-US" dirty="0"/>
              <a:t>Digital twins: companies like Siemens and GE create virtual replicas of entire factories, running simulations before physical changes.</a:t>
            </a:r>
          </a:p>
          <a:p>
            <a:pPr marL="342900" indent="-342900">
              <a:buFont typeface="+mj-lt"/>
              <a:buChar char="•"/>
            </a:pPr>
            <a:r>
              <a:rPr lang="en-US" altLang="en-US" dirty="0"/>
              <a:t>Autonomous robots &amp; cobots: Amazon warehouses deploy </a:t>
            </a:r>
            <a:r>
              <a:rPr lang="en-US" altLang="en-US" b="1" dirty="0">
                <a:solidFill>
                  <a:srgbClr val="7B1C22"/>
                </a:solidFill>
              </a:rPr>
              <a:t>750,000+ robots</a:t>
            </a:r>
            <a:r>
              <a:rPr lang="en-US" altLang="en-US" dirty="0"/>
              <a:t> coordinated via IoT networks (2024).</a:t>
            </a:r>
          </a:p>
          <a:p>
            <a:pPr marL="342900" indent="-342900">
              <a:buFont typeface="+mj-lt"/>
              <a:buChar char="•"/>
            </a:pPr>
            <a:r>
              <a:rPr lang="en-US" altLang="en-US" dirty="0"/>
              <a:t>Quality control via computer vision: AI cameras inspect 100% of products at line speed, replacing sampling-based QC.</a:t>
            </a:r>
          </a:p>
          <a:p>
            <a:pPr marL="342900" indent="-342900">
              <a:buFont typeface="+mj-lt"/>
              <a:buChar char="•"/>
            </a:pPr>
            <a:r>
              <a:rPr lang="en-US" altLang="en-US" dirty="0"/>
              <a:t>Supply chain visibility: real-time RFID and GPS tracking across global supply chains — critical lesson from COVID-19 disruptions.</a:t>
            </a:r>
          </a:p>
          <a:p>
            <a:pPr marL="342900" indent="-342900">
              <a:buFont typeface="+mj-lt"/>
              <a:buChar char="•"/>
            </a:pPr>
            <a:r>
              <a:rPr lang="en-US" altLang="en-US" dirty="0"/>
              <a:t>Global smart manufacturing market: </a:t>
            </a:r>
            <a:r>
              <a:rPr lang="en-US" altLang="en-US" b="1" dirty="0">
                <a:solidFill>
                  <a:srgbClr val="7B1C22"/>
                </a:solidFill>
              </a:rPr>
              <a:t>$395 billion by 2029</a:t>
            </a:r>
            <a:r>
              <a:rPr lang="en-US" altLang="en-US" dirty="0"/>
              <a:t> (MarketsandMarkets).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368300"/>
            <a:ext cx="9042400" cy="685800"/>
          </a:xfrm>
        </p:spPr>
        <p:txBody>
          <a:bodyPr/>
          <a:lstStyle/>
          <a:p>
            <a:pPr algn="ctr"/>
            <a:r>
              <a:rPr lang="en-US" altLang="en-US" sz="3300" dirty="0"/>
              <a:t>IoE Applications in Energy</a:t>
            </a:r>
          </a:p>
        </p:txBody>
      </p:sp>
      <p:sp>
        <p:nvSpPr>
          <p:cNvPr id="3" name="Content"/>
          <p:cNvSpPr>
            <a:spLocks noGrp="1"/>
          </p:cNvSpPr>
          <p:nvPr>
            <p:ph idx="1"/>
          </p:nvPr>
        </p:nvSpPr>
        <p:spPr>
          <a:xfrm>
            <a:off x="723900" y="1574800"/>
            <a:ext cx="11328400" cy="4457700"/>
          </a:xfrm>
        </p:spPr>
        <p:txBody>
          <a:bodyPr/>
          <a:lstStyle/>
          <a:p>
            <a:pPr marL="0" indent="0">
              <a:buNone/>
            </a:pPr>
            <a:r>
              <a:rPr lang="en-US" altLang="en-US" b="1" dirty="0">
                <a:solidFill>
                  <a:srgbClr val="7B1C22"/>
                </a:solidFill>
              </a:rPr>
              <a:t>Smart Grids, Renewables &amp; Energy Intelligence</a:t>
            </a:r>
          </a:p>
          <a:p>
            <a:pPr marL="342900" indent="-342900">
              <a:buFont typeface="+mj-lt"/>
              <a:buChar char="•"/>
            </a:pPr>
            <a:r>
              <a:rPr lang="en-US" altLang="en-US" dirty="0"/>
              <a:t>Smart grids: bidirectional electricity networks using IoT sensors allow real-time load balancing and fault detection.</a:t>
            </a:r>
          </a:p>
          <a:p>
            <a:pPr marL="342900" indent="-342900">
              <a:buFont typeface="+mj-lt"/>
              <a:buChar char="•"/>
            </a:pPr>
            <a:r>
              <a:rPr lang="en-US" altLang="en-US" dirty="0"/>
              <a:t>Renewable integration: IoT enables precise forecasting of solar/wind output, helping grid operators manage intermittency.</a:t>
            </a:r>
          </a:p>
          <a:p>
            <a:pPr marL="342900" indent="-342900">
              <a:buFont typeface="+mj-lt"/>
              <a:buChar char="•"/>
            </a:pPr>
            <a:r>
              <a:rPr lang="en-US" altLang="en-US" dirty="0"/>
              <a:t>Smart meters: over </a:t>
            </a:r>
            <a:r>
              <a:rPr lang="en-US" altLang="en-US" b="1" dirty="0">
                <a:solidFill>
                  <a:srgbClr val="7B1C22"/>
                </a:solidFill>
              </a:rPr>
              <a:t>1 billion smart electricity meters</a:t>
            </a:r>
            <a:r>
              <a:rPr lang="en-US" altLang="en-US" dirty="0"/>
              <a:t> installed worldwide by end of 2023.</a:t>
            </a:r>
          </a:p>
          <a:p>
            <a:pPr marL="342900" indent="-342900">
              <a:buFont typeface="+mj-lt"/>
              <a:buChar char="•"/>
            </a:pPr>
            <a:r>
              <a:rPr lang="en-US" altLang="en-US" dirty="0"/>
              <a:t>Vehicle-to-Grid (V2G): EV batteries used as distributed storage — IoT coordinates charge/discharge to stabilise the grid.</a:t>
            </a:r>
          </a:p>
          <a:p>
            <a:pPr marL="342900" indent="-342900">
              <a:buFont typeface="+mj-lt"/>
              <a:buChar char="•"/>
            </a:pPr>
            <a:r>
              <a:rPr lang="en-US" altLang="en-US" dirty="0"/>
              <a:t>Building energy management: commercial buildings with IoT-based HVAC and lighting control cut energy consumption by </a:t>
            </a:r>
            <a:r>
              <a:rPr lang="en-US" altLang="en-US" b="1" dirty="0">
                <a:solidFill>
                  <a:srgbClr val="7B1C22"/>
                </a:solidFill>
              </a:rPr>
              <a:t>20–30%.</a:t>
            </a:r>
          </a:p>
          <a:p>
            <a:pPr marL="342900" indent="-342900">
              <a:buFont typeface="+mj-lt"/>
              <a:buChar char="•"/>
            </a:pPr>
            <a:r>
              <a:rPr lang="en-US" altLang="en-US" dirty="0"/>
              <a:t>The global smart energy market is projected to reach </a:t>
            </a:r>
            <a:r>
              <a:rPr lang="en-US" altLang="en-US" b="1" dirty="0">
                <a:solidFill>
                  <a:srgbClr val="7B1C22"/>
                </a:solidFill>
              </a:rPr>
              <a:t>$400 billion by 2027</a:t>
            </a:r>
            <a:r>
              <a:rPr lang="en-US" altLang="en-US" dirty="0"/>
              <a:t> (Fortune Business Insights).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355600"/>
            <a:ext cx="9042400" cy="584200"/>
          </a:xfrm>
        </p:spPr>
        <p:txBody>
          <a:bodyPr/>
          <a:lstStyle/>
          <a:p>
            <a:pPr algn="ctr"/>
            <a:r>
              <a:rPr lang="en-US" altLang="en-US" sz="3300" dirty="0"/>
              <a:t>IoE Applications in Retail</a:t>
            </a:r>
          </a:p>
        </p:txBody>
      </p:sp>
      <p:sp>
        <p:nvSpPr>
          <p:cNvPr id="3" name="Content"/>
          <p:cNvSpPr>
            <a:spLocks noGrp="1"/>
          </p:cNvSpPr>
          <p:nvPr>
            <p:ph idx="1"/>
          </p:nvPr>
        </p:nvSpPr>
        <p:spPr>
          <a:xfrm>
            <a:off x="330200" y="939800"/>
            <a:ext cx="11861800" cy="5511800"/>
          </a:xfrm>
        </p:spPr>
        <p:txBody>
          <a:bodyPr/>
          <a:lstStyle/>
          <a:p>
            <a:pPr marL="0" indent="0">
              <a:buNone/>
            </a:pPr>
            <a:r>
              <a:rPr lang="en-US" altLang="en-US" b="1" dirty="0">
                <a:solidFill>
                  <a:srgbClr val="7B1C22"/>
                </a:solidFill>
              </a:rPr>
              <a:t>From Transactions to Intelligent Experiences</a:t>
            </a:r>
          </a:p>
          <a:p>
            <a:pPr marL="342900" indent="-342900">
              <a:buFont typeface="+mj-lt"/>
              <a:buChar char="•"/>
            </a:pPr>
            <a:r>
              <a:rPr lang="en-US" altLang="en-US" dirty="0"/>
              <a:t>Amazon Go / Just Walk Out: computer vision + sensor fusion eliminates checkout — customers simply pick up items and leave.</a:t>
            </a:r>
          </a:p>
          <a:p>
            <a:pPr marL="342900" indent="-342900">
              <a:buFont typeface="+mj-lt"/>
              <a:buChar char="•"/>
            </a:pPr>
            <a:r>
              <a:rPr lang="en-US" altLang="en-US" dirty="0"/>
              <a:t>Inventory management: RFID and computer vision provide </a:t>
            </a:r>
            <a:r>
              <a:rPr lang="en-US" altLang="en-US" b="1" dirty="0"/>
              <a:t>real-time shelf-level inventory</a:t>
            </a:r>
            <a:r>
              <a:rPr lang="en-US" altLang="en-US" dirty="0"/>
              <a:t> — reducing out-of-stocks by up to </a:t>
            </a:r>
            <a:r>
              <a:rPr lang="en-US" altLang="en-US" b="1" dirty="0">
                <a:solidFill>
                  <a:srgbClr val="7B1C22"/>
                </a:solidFill>
              </a:rPr>
              <a:t>80%</a:t>
            </a:r>
            <a:r>
              <a:rPr lang="en-US" altLang="en-US" dirty="0"/>
              <a:t>.</a:t>
            </a:r>
          </a:p>
          <a:p>
            <a:pPr marL="342900" indent="-342900">
              <a:buFont typeface="+mj-lt"/>
              <a:buChar char="•"/>
            </a:pPr>
            <a:r>
              <a:rPr lang="en-US" altLang="en-US" dirty="0"/>
              <a:t>Personalisation engines: IoT data combined with AI delivers hyper-personalised offers at the moment of purchase.</a:t>
            </a:r>
          </a:p>
          <a:p>
            <a:pPr marL="342900" indent="-342900">
              <a:buFont typeface="+mj-lt"/>
              <a:buChar char="•"/>
            </a:pPr>
            <a:r>
              <a:rPr lang="en-US" altLang="en-US" dirty="0"/>
              <a:t>Cold chain monitoring: continuous temperature IoT sensors ensure food safety compliance from warehouse to shelf.</a:t>
            </a:r>
          </a:p>
          <a:p>
            <a:pPr marL="342900" indent="-342900">
              <a:buFont typeface="+mj-lt"/>
              <a:buChar char="•"/>
            </a:pPr>
            <a:r>
              <a:rPr lang="en-US" altLang="en-US" dirty="0"/>
              <a:t>Smart fitting rooms: RFID-enabled mirrors suggest complementary items and check availability in real time.</a:t>
            </a:r>
          </a:p>
          <a:p>
            <a:pPr marL="342900" indent="-342900">
              <a:buFont typeface="+mj-lt"/>
              <a:buChar char="•"/>
            </a:pPr>
            <a:r>
              <a:rPr lang="en-US" altLang="en-US" dirty="0"/>
              <a:t>Retail IoT market exceeded </a:t>
            </a:r>
            <a:r>
              <a:rPr lang="en-US" altLang="en-US" b="1" dirty="0">
                <a:solidFill>
                  <a:srgbClr val="7B1C22"/>
                </a:solidFill>
              </a:rPr>
              <a:t>$94 billion in 2025</a:t>
            </a:r>
            <a:r>
              <a:rPr lang="en-US" altLang="en-US" dirty="0"/>
              <a:t> (Grand View Research).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355600"/>
            <a:ext cx="9042400" cy="660400"/>
          </a:xfrm>
        </p:spPr>
        <p:txBody>
          <a:bodyPr/>
          <a:lstStyle/>
          <a:p>
            <a:pPr algn="ctr"/>
            <a:r>
              <a:rPr lang="en-US" altLang="en-US" sz="3300" dirty="0"/>
              <a:t>5 Core Priorities for IoE Success</a:t>
            </a:r>
          </a:p>
        </p:txBody>
      </p:sp>
      <p:sp>
        <p:nvSpPr>
          <p:cNvPr id="3" name="Content"/>
          <p:cNvSpPr>
            <a:spLocks noGrp="1"/>
          </p:cNvSpPr>
          <p:nvPr>
            <p:ph idx="1"/>
          </p:nvPr>
        </p:nvSpPr>
        <p:spPr>
          <a:xfrm>
            <a:off x="1016000" y="685800"/>
            <a:ext cx="11087100" cy="5994400"/>
          </a:xfrm>
        </p:spPr>
        <p:txBody>
          <a:bodyPr/>
          <a:lstStyle/>
          <a:p>
            <a:pPr marL="0" indent="0">
              <a:buNone/>
            </a:pPr>
            <a:r>
              <a:rPr lang="en-US" altLang="en-US" b="1" dirty="0">
                <a:solidFill>
                  <a:srgbClr val="7B1C22"/>
                </a:solidFill>
              </a:rPr>
              <a:t>The IoE affects five core priorities of any organisation:</a:t>
            </a:r>
          </a:p>
          <a:p>
            <a:endParaRPr lang="en-US" altLang="en-US" dirty="0"/>
          </a:p>
          <a:p>
            <a:pPr marL="342900" indent="-342900">
              <a:buFont typeface="+mj-lt"/>
              <a:buChar char="•"/>
            </a:pPr>
            <a:r>
              <a:rPr lang="en-US" altLang="en-US" b="1" dirty="0"/>
              <a:t>Customer Experience </a:t>
            </a:r>
            <a:r>
              <a:rPr lang="en-US" altLang="en-US" dirty="0"/>
              <a:t>— </a:t>
            </a:r>
            <a:r>
              <a:rPr lang="en-US" altLang="en-US" dirty="0">
                <a:solidFill>
                  <a:srgbClr val="333333"/>
                </a:solidFill>
              </a:rPr>
              <a:t>Delivering hyper-personalised, context-aware interactions at every touchpoint; using real-time data to anticipate needs.</a:t>
            </a:r>
          </a:p>
          <a:p>
            <a:pPr marL="342900" indent="-342900">
              <a:buFont typeface="+mj-lt"/>
              <a:buChar char="•"/>
            </a:pPr>
            <a:r>
              <a:rPr lang="en-US" altLang="en-US" b="1" dirty="0"/>
              <a:t>Innovation </a:t>
            </a:r>
            <a:r>
              <a:rPr lang="en-US" altLang="en-US" dirty="0"/>
              <a:t>— </a:t>
            </a:r>
            <a:r>
              <a:rPr lang="en-US" altLang="en-US" dirty="0">
                <a:solidFill>
                  <a:srgbClr val="333333"/>
                </a:solidFill>
              </a:rPr>
              <a:t>Accelerating product development through connected feedback loops; using digital twins to prototype in virtual space before physical build.</a:t>
            </a:r>
          </a:p>
          <a:p>
            <a:pPr marL="342900" indent="-342900">
              <a:buFont typeface="+mj-lt"/>
              <a:buChar char="•"/>
            </a:pPr>
            <a:r>
              <a:rPr lang="en-US" altLang="en-US" b="1" dirty="0"/>
              <a:t>Employee Productivity </a:t>
            </a:r>
            <a:r>
              <a:rPr lang="en-US" altLang="en-US" dirty="0"/>
              <a:t>— </a:t>
            </a:r>
            <a:r>
              <a:rPr lang="en-US" altLang="en-US" dirty="0">
                <a:solidFill>
                  <a:srgbClr val="333333"/>
                </a:solidFill>
              </a:rPr>
              <a:t>Augmenting workers with real-time data, AI assistance, and automation — freeing humans for higher-value decisions.</a:t>
            </a:r>
          </a:p>
          <a:p>
            <a:pPr marL="342900" indent="-342900">
              <a:buFont typeface="+mj-lt"/>
              <a:buChar char="•"/>
            </a:pPr>
            <a:r>
              <a:rPr lang="en-US" altLang="en-US" b="1" dirty="0"/>
              <a:t>Asset Utilisation </a:t>
            </a:r>
            <a:r>
              <a:rPr lang="en-US" altLang="en-US" dirty="0"/>
              <a:t>— </a:t>
            </a:r>
            <a:r>
              <a:rPr lang="en-US" altLang="en-US" dirty="0">
                <a:solidFill>
                  <a:srgbClr val="333333"/>
                </a:solidFill>
              </a:rPr>
              <a:t>Maximising the return on physical assets through predictive maintenance, real-time tracking, and utilisation analytics.</a:t>
            </a:r>
          </a:p>
          <a:p>
            <a:pPr marL="342900" indent="-342900">
              <a:buFont typeface="+mj-lt"/>
              <a:buChar char="•"/>
            </a:pPr>
            <a:r>
              <a:rPr lang="en-US" altLang="en-US" b="1" dirty="0"/>
              <a:t>Supply Chain Efficiency </a:t>
            </a:r>
            <a:r>
              <a:rPr lang="en-US" altLang="en-US" dirty="0"/>
              <a:t>— </a:t>
            </a:r>
            <a:r>
              <a:rPr lang="en-US" altLang="en-US" dirty="0">
                <a:solidFill>
                  <a:srgbClr val="333333"/>
                </a:solidFill>
              </a:rPr>
              <a:t>End-to-end visibility, dynamic rerouting, and demand-driven fulfilment reducing waste and improving resilience.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79637" y="130175"/>
            <a:ext cx="8145462" cy="838200"/>
          </a:xfrm>
        </p:spPr>
        <p:txBody>
          <a:bodyPr/>
          <a:lstStyle/>
          <a:p>
            <a:pPr algn="ctr"/>
            <a:r>
              <a:rPr lang="en-US" altLang="en-US" sz="3300" dirty="0"/>
              <a:t>Maximizing IoE value</a:t>
            </a:r>
          </a:p>
        </p:txBody>
      </p:sp>
      <p:pic>
        <p:nvPicPr>
          <p:cNvPr id="26627"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0781" y="968375"/>
            <a:ext cx="6270438" cy="506792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79638" y="257175"/>
            <a:ext cx="8145462" cy="838200"/>
          </a:xfrm>
        </p:spPr>
        <p:txBody>
          <a:bodyPr/>
          <a:lstStyle/>
          <a:p>
            <a:pPr algn="ctr"/>
            <a:r>
              <a:rPr lang="en-US" altLang="en-US" sz="3300" dirty="0"/>
              <a:t>“The </a:t>
            </a:r>
            <a:r>
              <a:rPr lang="ro-RO" altLang="en-US" sz="3300" dirty="0"/>
              <a:t>4 pil</a:t>
            </a:r>
            <a:r>
              <a:rPr lang="en-US" altLang="en-US" sz="3300" dirty="0"/>
              <a:t>lars”</a:t>
            </a:r>
          </a:p>
        </p:txBody>
      </p:sp>
      <p:pic>
        <p:nvPicPr>
          <p:cNvPr id="27651"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05014" y="1174751"/>
            <a:ext cx="8047037" cy="50276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241300"/>
            <a:ext cx="9042400" cy="622300"/>
          </a:xfrm>
        </p:spPr>
        <p:txBody>
          <a:bodyPr/>
          <a:lstStyle/>
          <a:p>
            <a:pPr algn="ctr"/>
            <a:r>
              <a:rPr lang="en-US" altLang="en-US" sz="3300" dirty="0"/>
              <a:t>Things — The Physical Layer</a:t>
            </a:r>
          </a:p>
        </p:txBody>
      </p:sp>
      <p:sp>
        <p:nvSpPr>
          <p:cNvPr id="3" name="Content"/>
          <p:cNvSpPr>
            <a:spLocks noGrp="1"/>
          </p:cNvSpPr>
          <p:nvPr>
            <p:ph idx="1"/>
          </p:nvPr>
        </p:nvSpPr>
        <p:spPr>
          <a:xfrm>
            <a:off x="381000" y="863600"/>
            <a:ext cx="11811000" cy="5562600"/>
          </a:xfrm>
        </p:spPr>
        <p:txBody>
          <a:bodyPr/>
          <a:lstStyle/>
          <a:p>
            <a:pPr marL="0" indent="0">
              <a:buNone/>
            </a:pPr>
            <a:r>
              <a:rPr lang="en-US" altLang="en-US" sz="2200" b="1" dirty="0">
                <a:solidFill>
                  <a:srgbClr val="7B1C22"/>
                </a:solidFill>
              </a:rPr>
              <a:t>What counts as a 'Thing'?</a:t>
            </a:r>
          </a:p>
          <a:p>
            <a:pPr marL="342900" indent="-342900">
              <a:buFont typeface="+mj-lt"/>
              <a:buChar char="•"/>
            </a:pPr>
            <a:r>
              <a:rPr lang="en-US" altLang="en-US" sz="2200" dirty="0"/>
              <a:t>Traditional devices: computers, smartphones, tablets, servers, industrial controllers.</a:t>
            </a:r>
          </a:p>
          <a:p>
            <a:pPr marL="342900" indent="-342900">
              <a:buFont typeface="+mj-lt"/>
              <a:buChar char="•"/>
            </a:pPr>
            <a:r>
              <a:rPr lang="en-US" altLang="en-US" sz="2200" dirty="0"/>
              <a:t>New categories (2020s): wearables, implantables, autonomous vehicles, drones, agricultural sensors, smart packaging, digital twins of physical objects.</a:t>
            </a:r>
          </a:p>
          <a:p>
            <a:pPr marL="342900" indent="-342900">
              <a:buFont typeface="+mj-lt"/>
              <a:buChar char="•"/>
            </a:pPr>
            <a:r>
              <a:rPr lang="en-US" altLang="en-US" sz="2200" dirty="0"/>
              <a:t>Embedded intelligence: modern 'things' contain microcontrollers, AI inference chips (e.g. Google Edge TPU, Apple Neural Engine), and wireless connectivity.</a:t>
            </a:r>
          </a:p>
          <a:p>
            <a:endParaRPr lang="en-US" altLang="en-US" sz="2200" dirty="0"/>
          </a:p>
          <a:p>
            <a:pPr marL="0" indent="0">
              <a:buNone/>
            </a:pPr>
            <a:r>
              <a:rPr lang="en-US" altLang="en-US" sz="2200" b="1" dirty="0">
                <a:solidFill>
                  <a:srgbClr val="1F4E79"/>
                </a:solidFill>
              </a:rPr>
              <a:t>Key enabling technologies:</a:t>
            </a:r>
          </a:p>
          <a:p>
            <a:pPr marL="342900" indent="-342900">
              <a:buFont typeface="+mj-lt"/>
              <a:buChar char="•"/>
            </a:pPr>
            <a:r>
              <a:rPr lang="en-US" altLang="en-US" sz="2200" b="1" dirty="0"/>
              <a:t>Matter protocol</a:t>
            </a:r>
            <a:r>
              <a:rPr lang="en-US" altLang="en-US" sz="2200" dirty="0"/>
              <a:t> — unified smart home standard backed by Apple, Google, Amazon, Samsung (last version 1.5.1, May 2026 – camera performance and device flexibility) - https://docs.aws.amazon.com/prescriptive-guidance/latest/strategy-matter-standard/understanding-matter.html</a:t>
            </a:r>
          </a:p>
          <a:p>
            <a:pPr marL="342900" indent="-342900">
              <a:buFont typeface="+mj-lt"/>
              <a:buChar char="•"/>
            </a:pPr>
            <a:r>
              <a:rPr lang="en-US" altLang="en-US" sz="2200" b="1" dirty="0"/>
              <a:t>LoRaWAN / NB-IoT / LTE-M</a:t>
            </a:r>
            <a:r>
              <a:rPr lang="en-US" altLang="en-US" sz="2200" dirty="0"/>
              <a:t> — low-power wide-area networks for battery-operated devices in remote locations.</a:t>
            </a:r>
          </a:p>
          <a:p>
            <a:pPr marL="342900" indent="-342900">
              <a:buFont typeface="+mj-lt"/>
              <a:buChar char="•"/>
            </a:pPr>
            <a:r>
              <a:rPr lang="en-US" altLang="en-US" sz="2200" b="1" dirty="0"/>
              <a:t>5G mmWave</a:t>
            </a:r>
            <a:r>
              <a:rPr lang="en-US" altLang="en-US" sz="2200" dirty="0"/>
              <a:t> — supports up to </a:t>
            </a:r>
            <a:r>
              <a:rPr lang="en-US" altLang="en-US" sz="2200" b="1" dirty="0">
                <a:solidFill>
                  <a:srgbClr val="7B1C22"/>
                </a:solidFill>
              </a:rPr>
              <a:t>1 million devices per km²</a:t>
            </a:r>
            <a:r>
              <a:rPr lang="en-US" altLang="en-US" sz="2200" dirty="0"/>
              <a:t> for ultra-dense IoT deployments.</a:t>
            </a:r>
          </a:p>
          <a:p>
            <a:pPr marL="342900" indent="-342900">
              <a:buFont typeface="+mj-lt"/>
              <a:buChar char="•"/>
            </a:pPr>
            <a:r>
              <a:rPr lang="en-US" altLang="en-US" sz="2200" b="1" dirty="0"/>
              <a:t>TinyML </a:t>
            </a:r>
            <a:r>
              <a:rPr lang="en-US" altLang="en-US" sz="2200" dirty="0"/>
              <a:t>— running machine learning models on microcontrollers with &lt;1MB RAM (Arduino, STM32,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178300" y="193040"/>
            <a:ext cx="3289300" cy="731520"/>
          </a:xfrm>
        </p:spPr>
        <p:txBody>
          <a:bodyPr/>
          <a:lstStyle/>
          <a:p>
            <a:r>
              <a:rPr lang="en-US" altLang="en-US" sz="3300" dirty="0"/>
              <a:t>What is IoE / IoT?</a:t>
            </a:r>
          </a:p>
        </p:txBody>
      </p:sp>
      <p:sp>
        <p:nvSpPr>
          <p:cNvPr id="3" name="Content"/>
          <p:cNvSpPr>
            <a:spLocks noGrp="1"/>
          </p:cNvSpPr>
          <p:nvPr>
            <p:ph idx="1"/>
          </p:nvPr>
        </p:nvSpPr>
        <p:spPr>
          <a:xfrm>
            <a:off x="927100" y="1231900"/>
            <a:ext cx="11023600" cy="4914900"/>
          </a:xfrm>
        </p:spPr>
        <p:txBody>
          <a:bodyPr/>
          <a:lstStyle/>
          <a:p>
            <a:pPr marL="0" indent="0">
              <a:buNone/>
            </a:pPr>
            <a:r>
              <a:rPr lang="en-US" altLang="en-US" dirty="0"/>
              <a:t> </a:t>
            </a:r>
          </a:p>
          <a:p>
            <a:pPr marL="342900" indent="-342900">
              <a:buFont typeface="+mj-lt"/>
              <a:buChar char="•"/>
            </a:pPr>
            <a:r>
              <a:rPr lang="en-US" altLang="en-US" dirty="0"/>
              <a:t>By 2025 there are an estimated </a:t>
            </a:r>
            <a:r>
              <a:rPr lang="en-US" altLang="en-US" b="1" dirty="0">
                <a:solidFill>
                  <a:srgbClr val="7B1C22"/>
                </a:solidFill>
              </a:rPr>
              <a:t>75 billion</a:t>
            </a:r>
            <a:r>
              <a:rPr lang="en-US" altLang="en-US" dirty="0"/>
              <a:t> connected IoT devices globally (Statista, 2024).</a:t>
            </a:r>
          </a:p>
          <a:p>
            <a:pPr marL="342900" indent="-342900">
              <a:buFont typeface="+mj-lt"/>
              <a:buChar char="•"/>
            </a:pPr>
            <a:r>
              <a:rPr lang="en-US" altLang="en-US" dirty="0"/>
              <a:t>IoT generates over </a:t>
            </a:r>
            <a:r>
              <a:rPr lang="en-US" altLang="en-US" b="1" dirty="0">
                <a:solidFill>
                  <a:srgbClr val="7B1C22"/>
                </a:solidFill>
              </a:rPr>
              <a:t>79.4 zettabytes</a:t>
            </a:r>
            <a:r>
              <a:rPr lang="en-US" altLang="en-US" dirty="0"/>
              <a:t> of data per year by 2025 (IDC – International Data Corporation) (1 ZB = 10</a:t>
            </a:r>
            <a:r>
              <a:rPr lang="en-US" altLang="en-US" baseline="30000" dirty="0"/>
              <a:t>21</a:t>
            </a:r>
            <a:r>
              <a:rPr lang="en-US" altLang="en-US" dirty="0"/>
              <a:t> bytes – 1 billion terabytes)</a:t>
            </a:r>
          </a:p>
          <a:p>
            <a:endParaRPr lang="en-US" altLang="en-US" sz="2000" dirty="0"/>
          </a:p>
          <a:p>
            <a:pPr marL="0" indent="0">
              <a:buNone/>
            </a:pPr>
            <a:r>
              <a:rPr lang="en-US" altLang="en-US" b="1" dirty="0">
                <a:solidFill>
                  <a:srgbClr val="7B1C22"/>
                </a:solidFill>
              </a:rPr>
              <a:t>Learning Objectives:</a:t>
            </a:r>
          </a:p>
          <a:p>
            <a:pPr marL="342900" indent="-342900">
              <a:buFont typeface="+mj-lt"/>
              <a:buChar char="•"/>
            </a:pPr>
            <a:r>
              <a:rPr lang="en-US" altLang="en-US" dirty="0"/>
              <a:t>Identify the four pillars of IoE and how they interact</a:t>
            </a:r>
          </a:p>
          <a:p>
            <a:pPr marL="342900" indent="-342900">
              <a:buFont typeface="+mj-lt"/>
              <a:buChar char="•"/>
            </a:pPr>
            <a:r>
              <a:rPr lang="en-US" altLang="en-US" dirty="0"/>
              <a:t>Describe the three primary interaction types: P2P, M2P, M2M</a:t>
            </a:r>
          </a:p>
          <a:p>
            <a:pPr marL="342900" indent="-342900">
              <a:buFont typeface="+mj-lt"/>
              <a:buChar char="•"/>
            </a:pPr>
            <a:r>
              <a:rPr lang="en-US" altLang="en-US" dirty="0"/>
              <a:t>Understand how edge computing, AI, and 5G have transformed IoE</a:t>
            </a:r>
          </a:p>
          <a:p>
            <a:pPr marL="342900" indent="-342900">
              <a:buFont typeface="+mj-lt"/>
              <a:buChar char="•"/>
            </a:pPr>
            <a:r>
              <a:rPr lang="en-US" altLang="en-US" dirty="0"/>
              <a:t>Recognize real-world IoE applications across industries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20850" y="254000"/>
            <a:ext cx="9042400" cy="673100"/>
          </a:xfrm>
        </p:spPr>
        <p:txBody>
          <a:bodyPr/>
          <a:lstStyle/>
          <a:p>
            <a:pPr algn="ctr"/>
            <a:r>
              <a:rPr lang="en-US" altLang="en-US" sz="3300" dirty="0"/>
              <a:t>Connected vs Unconnected — The Opportunity</a:t>
            </a:r>
          </a:p>
        </p:txBody>
      </p:sp>
      <p:sp>
        <p:nvSpPr>
          <p:cNvPr id="3" name="Content"/>
          <p:cNvSpPr>
            <a:spLocks noGrp="1"/>
          </p:cNvSpPr>
          <p:nvPr>
            <p:ph idx="1"/>
          </p:nvPr>
        </p:nvSpPr>
        <p:spPr>
          <a:xfrm>
            <a:off x="292100" y="812800"/>
            <a:ext cx="11899900" cy="6045200"/>
          </a:xfrm>
        </p:spPr>
        <p:txBody>
          <a:bodyPr/>
          <a:lstStyle/>
          <a:p>
            <a:pPr marL="0" indent="0">
              <a:buNone/>
            </a:pPr>
            <a:r>
              <a:rPr lang="en-US" altLang="en-US" sz="2200" b="1" dirty="0">
                <a:solidFill>
                  <a:srgbClr val="7B1C22"/>
                </a:solidFill>
              </a:rPr>
              <a:t>The 'White Space' — Still Mostly Unconnected</a:t>
            </a:r>
          </a:p>
          <a:p>
            <a:pPr marL="342900" indent="-342900">
              <a:buFont typeface="+mj-lt"/>
              <a:buChar char="•"/>
            </a:pPr>
            <a:r>
              <a:rPr lang="en-US" altLang="en-US" sz="2200" dirty="0"/>
              <a:t>Of the world's estimated </a:t>
            </a:r>
            <a:r>
              <a:rPr lang="en-US" altLang="en-US" sz="2200" b="1" dirty="0"/>
              <a:t>~200 billion physical objects</a:t>
            </a:r>
            <a:r>
              <a:rPr lang="en-US" altLang="en-US" sz="2200" dirty="0"/>
              <a:t>, only around </a:t>
            </a:r>
            <a:r>
              <a:rPr lang="en-US" altLang="en-US" sz="2200" b="1" dirty="0">
                <a:solidFill>
                  <a:srgbClr val="7B1C22"/>
                </a:solidFill>
              </a:rPr>
              <a:t>17–20% are currently connected to the Internet</a:t>
            </a:r>
            <a:r>
              <a:rPr lang="en-US" altLang="en-US" sz="2200" dirty="0"/>
              <a:t>.</a:t>
            </a:r>
          </a:p>
          <a:p>
            <a:pPr marL="342900" indent="-342900">
              <a:buFont typeface="+mj-lt"/>
              <a:buChar char="•"/>
            </a:pPr>
            <a:r>
              <a:rPr lang="en-US" altLang="en-US" sz="2200" dirty="0"/>
              <a:t>The remaining 80%+ represents the growth frontier for IoE over the next decade.</a:t>
            </a:r>
          </a:p>
          <a:p>
            <a:pPr marL="0" indent="0">
              <a:buNone/>
            </a:pPr>
            <a:r>
              <a:rPr lang="en-US" altLang="en-US" sz="2200" b="1" dirty="0">
                <a:solidFill>
                  <a:srgbClr val="1F4E79"/>
                </a:solidFill>
              </a:rPr>
              <a:t>Categories of connected things:</a:t>
            </a:r>
          </a:p>
          <a:p>
            <a:pPr marL="342900" indent="-342900">
              <a:buFont typeface="+mj-lt"/>
              <a:buChar char="•"/>
            </a:pPr>
            <a:r>
              <a:rPr lang="en-US" altLang="en-US" sz="2200" dirty="0"/>
              <a:t>Consumer IoT: smart speakers (1.5B+), wearables (1.1B+), smart TVs, connected appliances.</a:t>
            </a:r>
          </a:p>
          <a:p>
            <a:pPr marL="342900" indent="-342900">
              <a:buFont typeface="+mj-lt"/>
              <a:buChar char="•"/>
            </a:pPr>
            <a:r>
              <a:rPr lang="en-US" altLang="en-US" sz="2200" dirty="0"/>
              <a:t>Industrial IoT (IIoT): factory sensors, logistics trackers, oil &amp; gas monitors — fastest-growing segment.</a:t>
            </a:r>
          </a:p>
          <a:p>
            <a:pPr marL="342900" indent="-342900">
              <a:buFont typeface="+mj-lt"/>
              <a:buChar char="•"/>
            </a:pPr>
            <a:r>
              <a:rPr lang="en-US" altLang="en-US" sz="2200" dirty="0"/>
              <a:t>Smart city infrastructure: traffic sensors, smart streetlights, connected utilities, environmental monitors.</a:t>
            </a:r>
          </a:p>
          <a:p>
            <a:pPr marL="342900" indent="-342900">
              <a:buFont typeface="+mj-lt"/>
              <a:buChar char="•"/>
            </a:pPr>
            <a:r>
              <a:rPr lang="en-US" altLang="en-US" sz="2200" dirty="0"/>
              <a:t>Healthcare IoT: remote patient monitoring, smart implants, connected diagnostics — market growing at 29% CAGR.</a:t>
            </a:r>
          </a:p>
          <a:p>
            <a:endParaRPr lang="en-US" altLang="en-US" sz="2200" dirty="0"/>
          </a:p>
          <a:p>
            <a:pPr marL="342900" indent="-342900">
              <a:buFont typeface="+mj-lt"/>
              <a:buChar char="•"/>
            </a:pPr>
            <a:r>
              <a:rPr lang="en-US" altLang="en-US" sz="2200" dirty="0"/>
              <a:t>Total IoT connections: </a:t>
            </a:r>
            <a:r>
              <a:rPr lang="en-US" altLang="en-US" sz="2200" b="1" dirty="0">
                <a:solidFill>
                  <a:srgbClr val="7B1C22"/>
                </a:solidFill>
              </a:rPr>
              <a:t>17.1 billion active in 2024</a:t>
            </a:r>
            <a:r>
              <a:rPr lang="en-US" altLang="en-US" sz="2200" dirty="0"/>
              <a:t>; forecast </a:t>
            </a:r>
            <a:r>
              <a:rPr lang="en-US" altLang="en-US" sz="2200" b="1" dirty="0">
                <a:solidFill>
                  <a:srgbClr val="7B1C22"/>
                </a:solidFill>
              </a:rPr>
              <a:t>39 billion by 2030</a:t>
            </a:r>
            <a:r>
              <a:rPr lang="en-US" altLang="en-US" sz="2200" dirty="0"/>
              <a:t> (IoT Analytics).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65300" y="228600"/>
            <a:ext cx="9042400" cy="723900"/>
          </a:xfrm>
        </p:spPr>
        <p:txBody>
          <a:bodyPr/>
          <a:lstStyle/>
          <a:p>
            <a:pPr algn="ctr"/>
            <a:r>
              <a:rPr lang="en-US" altLang="en-US" sz="3300" dirty="0"/>
              <a:t>Sensors — The Nervous System of IoE</a:t>
            </a:r>
          </a:p>
        </p:txBody>
      </p:sp>
      <p:sp>
        <p:nvSpPr>
          <p:cNvPr id="3" name="Content"/>
          <p:cNvSpPr>
            <a:spLocks noGrp="1"/>
          </p:cNvSpPr>
          <p:nvPr>
            <p:ph idx="1"/>
          </p:nvPr>
        </p:nvSpPr>
        <p:spPr>
          <a:xfrm>
            <a:off x="139700" y="952500"/>
            <a:ext cx="12052300" cy="6083300"/>
          </a:xfrm>
        </p:spPr>
        <p:txBody>
          <a:bodyPr/>
          <a:lstStyle/>
          <a:p>
            <a:pPr marL="0" indent="0">
              <a:buNone/>
            </a:pPr>
            <a:r>
              <a:rPr lang="en-US" altLang="en-US" sz="2200" b="1" dirty="0">
                <a:solidFill>
                  <a:srgbClr val="7B1C22"/>
                </a:solidFill>
              </a:rPr>
              <a:t>How the Physical World Becomes Data</a:t>
            </a:r>
          </a:p>
          <a:p>
            <a:pPr marL="342900" indent="-342900">
              <a:buFont typeface="+mj-lt"/>
              <a:buChar char="•"/>
            </a:pPr>
            <a:r>
              <a:rPr lang="en-US" altLang="en-US" sz="2200" dirty="0"/>
              <a:t>Sensors convert physical phenomena into digital signals: temperature, pressure, motion, light, sound, chemical composition, biometrics.</a:t>
            </a:r>
          </a:p>
          <a:p>
            <a:pPr marL="0" indent="0">
              <a:buNone/>
            </a:pPr>
            <a:r>
              <a:rPr lang="en-US" altLang="en-US" sz="2200" b="1" dirty="0">
                <a:solidFill>
                  <a:srgbClr val="1F4E79"/>
                </a:solidFill>
              </a:rPr>
              <a:t>Key sensor advances:</a:t>
            </a:r>
          </a:p>
          <a:p>
            <a:pPr marL="342900" indent="-342900">
              <a:buFont typeface="+mj-lt"/>
              <a:buChar char="•"/>
            </a:pPr>
            <a:r>
              <a:rPr lang="en-US" altLang="en-US" sz="2200" dirty="0"/>
              <a:t>MEMS sensors (Micro-Electro-Mechanical Systems) — 1mm² chips combining accelerometer + gyroscope + barometer, used in every smartphone.</a:t>
            </a:r>
          </a:p>
          <a:p>
            <a:pPr marL="342900" indent="-342900">
              <a:buFont typeface="+mj-lt"/>
              <a:buChar char="•"/>
            </a:pPr>
            <a:r>
              <a:rPr lang="en-US" altLang="en-US" sz="2200" dirty="0"/>
              <a:t>LiDAR — laser-based 3D sensing; now in autonomous vehicles (Tesla, Waymo), iPhones (since 12 Pro), and industrial robots.</a:t>
            </a:r>
          </a:p>
          <a:p>
            <a:pPr marL="342900" indent="-342900">
              <a:buFont typeface="+mj-lt"/>
              <a:buChar char="•"/>
            </a:pPr>
            <a:r>
              <a:rPr lang="en-US" altLang="en-US" sz="2200" dirty="0"/>
              <a:t>Chemical/gas sensors — detecting air quality (CO₂, VOCs, particulates PM2.5) in smart buildings and wearables.</a:t>
            </a:r>
          </a:p>
          <a:p>
            <a:pPr marL="342900" indent="-342900">
              <a:buFont typeface="+mj-lt"/>
              <a:buChar char="•"/>
            </a:pPr>
            <a:r>
              <a:rPr lang="en-US" altLang="en-US" sz="2200" dirty="0"/>
              <a:t>Biosensors — continuous glucose monitors (CGM), ECG patches, SpO₂ — hospital-grade readings from wrist-worn devices.</a:t>
            </a:r>
          </a:p>
          <a:p>
            <a:pPr marL="342900" indent="-342900">
              <a:buFont typeface="+mj-lt"/>
              <a:buChar char="•"/>
            </a:pPr>
            <a:r>
              <a:rPr lang="en-US" altLang="en-US" sz="2200" dirty="0"/>
              <a:t>Vision sensors / cameras with AI — on-device neural processing enables real-time object detection at the edge.</a:t>
            </a:r>
          </a:p>
          <a:p>
            <a:pPr marL="342900" indent="-342900">
              <a:buFont typeface="+mj-lt"/>
              <a:buChar char="•"/>
            </a:pPr>
            <a:r>
              <a:rPr lang="en-US" altLang="en-US" sz="2200" dirty="0"/>
              <a:t>Global sensor market: </a:t>
            </a:r>
            <a:r>
              <a:rPr lang="en-US" altLang="en-US" sz="2200" b="1" dirty="0">
                <a:solidFill>
                  <a:srgbClr val="7B1C22"/>
                </a:solidFill>
              </a:rPr>
              <a:t>$302 billion by 2028</a:t>
            </a:r>
            <a:r>
              <a:rPr lang="en-US" altLang="en-US" sz="2200" dirty="0"/>
              <a:t> (MarketsandMarkets, 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292100"/>
            <a:ext cx="9042400" cy="622300"/>
          </a:xfrm>
        </p:spPr>
        <p:txBody>
          <a:bodyPr/>
          <a:lstStyle/>
          <a:p>
            <a:pPr algn="ctr"/>
            <a:r>
              <a:rPr lang="en-US" altLang="en-US" sz="3300" dirty="0"/>
              <a:t>RFID &amp; Beyond — Identification Technologies</a:t>
            </a:r>
          </a:p>
        </p:txBody>
      </p:sp>
      <p:sp>
        <p:nvSpPr>
          <p:cNvPr id="3" name="Content"/>
          <p:cNvSpPr>
            <a:spLocks noGrp="1"/>
          </p:cNvSpPr>
          <p:nvPr>
            <p:ph idx="1"/>
          </p:nvPr>
        </p:nvSpPr>
        <p:spPr>
          <a:xfrm>
            <a:off x="622300" y="774700"/>
            <a:ext cx="11569700" cy="5880100"/>
          </a:xfrm>
        </p:spPr>
        <p:txBody>
          <a:bodyPr/>
          <a:lstStyle/>
          <a:p>
            <a:pPr marL="0" indent="0">
              <a:buNone/>
            </a:pPr>
            <a:r>
              <a:rPr lang="en-US" altLang="en-US" sz="2200" b="1" dirty="0">
                <a:solidFill>
                  <a:srgbClr val="7B1C22"/>
                </a:solidFill>
              </a:rPr>
              <a:t>From Barcodes to Intelligent Tags</a:t>
            </a:r>
          </a:p>
          <a:p>
            <a:pPr marL="342900" indent="-342900">
              <a:buFont typeface="+mj-lt"/>
              <a:buChar char="•"/>
            </a:pPr>
            <a:r>
              <a:rPr lang="en-US" altLang="en-US" sz="2200" dirty="0"/>
              <a:t>RFID (Radio Frequency Identification): passive tags (no battery) readable up to 10m; </a:t>
            </a:r>
            <a:r>
              <a:rPr lang="en-US" altLang="en-US" sz="2200" b="1" dirty="0">
                <a:solidFill>
                  <a:srgbClr val="7B1C22"/>
                </a:solidFill>
              </a:rPr>
              <a:t>30 billion+ RFID tags</a:t>
            </a:r>
            <a:r>
              <a:rPr lang="en-US" altLang="en-US" sz="2200" dirty="0"/>
              <a:t> shipped annually.</a:t>
            </a:r>
          </a:p>
          <a:p>
            <a:pPr marL="342900" indent="-342900">
              <a:buFont typeface="+mj-lt"/>
              <a:buChar char="•"/>
            </a:pPr>
            <a:r>
              <a:rPr lang="en-US" altLang="en-US" sz="2200" dirty="0"/>
              <a:t>UHF RFID is now the standard for retail inventory (Walmart, H&amp;M, Decathlon mandate 100% RFID tagging of apparel).</a:t>
            </a:r>
          </a:p>
          <a:p>
            <a:pPr marL="0" indent="0">
              <a:buNone/>
            </a:pPr>
            <a:r>
              <a:rPr lang="en-US" altLang="en-US" sz="2200" b="1" dirty="0">
                <a:solidFill>
                  <a:srgbClr val="1F4E79"/>
                </a:solidFill>
              </a:rPr>
              <a:t>Next-generation identification:</a:t>
            </a:r>
          </a:p>
          <a:p>
            <a:pPr marL="342900" indent="-342900">
              <a:buFont typeface="+mj-lt"/>
              <a:buChar char="•"/>
            </a:pPr>
            <a:r>
              <a:rPr lang="en-US" altLang="en-US" sz="2200" dirty="0"/>
              <a:t>NFC (Near Field Communication) — contactless payments, smart packaging, product authentication (Apple Pay, Google Pay, Samsung Pay).</a:t>
            </a:r>
          </a:p>
          <a:p>
            <a:pPr marL="342900" indent="-342900">
              <a:buFont typeface="+mj-lt"/>
              <a:buChar char="•"/>
            </a:pPr>
            <a:r>
              <a:rPr lang="en-US" altLang="en-US" sz="2200" dirty="0"/>
              <a:t>BLE Beacons — indoor positioning with sub-3m accuracy; used in airports, hospitals, and retail for asset tracking.</a:t>
            </a:r>
          </a:p>
          <a:p>
            <a:pPr marL="342900" indent="-342900">
              <a:buFont typeface="+mj-lt"/>
              <a:buChar char="•"/>
            </a:pPr>
            <a:r>
              <a:rPr lang="en-US" altLang="en-US" sz="2200" dirty="0"/>
              <a:t>Digital Product Passports (DPP) — EU regulation (2027) requiring QR/RFID tags on products containing full lifecycle data.</a:t>
            </a:r>
          </a:p>
          <a:p>
            <a:pPr marL="342900" indent="-342900">
              <a:buFont typeface="+mj-lt"/>
              <a:buChar char="•"/>
            </a:pPr>
            <a:r>
              <a:rPr lang="en-US" altLang="en-US" sz="2200" dirty="0"/>
              <a:t>Printable/flexible electronics — paper-thin RFID tags that can be printed directly onto packaging — cost approaching $0.01/tag.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419100"/>
            <a:ext cx="9042400" cy="609600"/>
          </a:xfrm>
        </p:spPr>
        <p:txBody>
          <a:bodyPr/>
          <a:lstStyle/>
          <a:p>
            <a:pPr algn="ctr"/>
            <a:r>
              <a:rPr lang="en-US" altLang="en-US" sz="3300" dirty="0"/>
              <a:t>Controllers &amp; Edge Devices</a:t>
            </a:r>
          </a:p>
        </p:txBody>
      </p:sp>
      <p:sp>
        <p:nvSpPr>
          <p:cNvPr id="3" name="Content"/>
          <p:cNvSpPr>
            <a:spLocks noGrp="1"/>
          </p:cNvSpPr>
          <p:nvPr>
            <p:ph idx="1"/>
          </p:nvPr>
        </p:nvSpPr>
        <p:spPr>
          <a:xfrm>
            <a:off x="127000" y="2082800"/>
            <a:ext cx="12065000" cy="3886200"/>
          </a:xfrm>
        </p:spPr>
        <p:txBody>
          <a:bodyPr/>
          <a:lstStyle/>
          <a:p>
            <a:pPr marL="0" indent="0">
              <a:buNone/>
            </a:pPr>
            <a:r>
              <a:rPr lang="en-US" altLang="en-US" sz="2200" b="1" dirty="0">
                <a:solidFill>
                  <a:srgbClr val="7B1C22"/>
                </a:solidFill>
              </a:rPr>
              <a:t>The 'Brains' at the Edge</a:t>
            </a:r>
          </a:p>
          <a:p>
            <a:pPr marL="342900" indent="-342900">
              <a:buFont typeface="+mj-lt"/>
              <a:buChar char="•"/>
            </a:pPr>
            <a:r>
              <a:rPr lang="en-US" altLang="en-US" sz="2200" dirty="0"/>
              <a:t>Microcontrollers (MCUs): billions deployed in IoT — ESP32, STM32, RP2040. Run real-time OS or bare metal, draw milliwatts.</a:t>
            </a:r>
          </a:p>
          <a:p>
            <a:pPr marL="342900" indent="-342900">
              <a:buFont typeface="+mj-lt"/>
              <a:buChar char="•"/>
            </a:pPr>
            <a:r>
              <a:rPr lang="en-US" altLang="en-US" sz="2200" dirty="0"/>
              <a:t>Single-Board Computers: Raspberry Pi 5 (2023) — $80 quad-core ARM Cortex-A76, 8GB RAM; full Linux for edge AI workloads.</a:t>
            </a:r>
          </a:p>
          <a:p>
            <a:pPr marL="342900" indent="-342900">
              <a:buFont typeface="+mj-lt"/>
              <a:buChar char="•"/>
            </a:pPr>
            <a:r>
              <a:rPr lang="en-US" altLang="en-US" sz="2200" dirty="0"/>
              <a:t>Industrial PLCs &amp; RTUs: legacy automation controllers now gaining Ethernet/IP and OT-IT convergence capabilities.</a:t>
            </a:r>
          </a:p>
          <a:p>
            <a:pPr marL="0" indent="0">
              <a:buNone/>
            </a:pPr>
            <a:r>
              <a:rPr lang="en-US" altLang="en-US" sz="2200" b="1" dirty="0">
                <a:solidFill>
                  <a:srgbClr val="1F4E79"/>
                </a:solidFill>
              </a:rPr>
              <a:t>Edge AI accelerators:</a:t>
            </a:r>
          </a:p>
          <a:p>
            <a:pPr marL="342900" indent="-342900">
              <a:buFont typeface="+mj-lt"/>
              <a:buChar char="•"/>
            </a:pPr>
            <a:r>
              <a:rPr lang="en-US" altLang="en-US" sz="2200" dirty="0"/>
              <a:t>NVIDIA Jetson Orin — 275 TOPS AI performance for robotics, autonomous machines, and smart cameras.</a:t>
            </a:r>
          </a:p>
          <a:p>
            <a:pPr marL="342900" indent="-342900">
              <a:buFont typeface="+mj-lt"/>
              <a:buChar char="•"/>
            </a:pPr>
            <a:r>
              <a:rPr lang="en-US" altLang="en-US" sz="2200" dirty="0"/>
              <a:t>Google Coral Edge TPU — 4 TOPS for TensorFlow Lite inference at the sensor level.</a:t>
            </a:r>
          </a:p>
          <a:p>
            <a:pPr marL="342900" indent="-342900">
              <a:buFont typeface="+mj-lt"/>
              <a:buChar char="•"/>
            </a:pPr>
            <a:r>
              <a:rPr lang="en-US" altLang="en-US" sz="2200" dirty="0"/>
              <a:t>Apple M-series Neural Engine — 38 TOPS in MacBook/iPhone; brings AI inference on-device for privacy-sensitive IoE applications.</a:t>
            </a:r>
          </a:p>
          <a:p>
            <a:pPr marL="342900" indent="-342900">
              <a:buFont typeface="+mj-lt"/>
              <a:buChar char="•"/>
            </a:pPr>
            <a:r>
              <a:rPr lang="en-US" altLang="en-US" sz="2200" dirty="0"/>
              <a:t>Key trend: </a:t>
            </a:r>
            <a:r>
              <a:rPr lang="en-US" altLang="en-US" sz="2200" b="1" dirty="0"/>
              <a:t>'TinyML'</a:t>
            </a:r>
            <a:r>
              <a:rPr lang="en-US" altLang="en-US" sz="2200" dirty="0"/>
              <a:t> — deploying neural networks on devices with as little as </a:t>
            </a:r>
            <a:r>
              <a:rPr lang="en-US" altLang="en-US" sz="2200" b="1" dirty="0">
                <a:solidFill>
                  <a:srgbClr val="7B1C22"/>
                </a:solidFill>
              </a:rPr>
              <a:t>256KB RAM</a:t>
            </a:r>
            <a:r>
              <a:rPr lang="en-US" altLang="en-US" sz="2200" dirty="0"/>
              <a:t> and running for years on a coin battery.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139700"/>
            <a:ext cx="9042400" cy="698500"/>
          </a:xfrm>
        </p:spPr>
        <p:txBody>
          <a:bodyPr/>
          <a:lstStyle/>
          <a:p>
            <a:pPr algn="ctr"/>
            <a:r>
              <a:rPr lang="en-US" altLang="en-US" sz="3300" dirty="0"/>
              <a:t>Data Management in IoE</a:t>
            </a:r>
          </a:p>
        </p:txBody>
      </p:sp>
      <p:sp>
        <p:nvSpPr>
          <p:cNvPr id="3" name="Content"/>
          <p:cNvSpPr>
            <a:spLocks noGrp="1"/>
          </p:cNvSpPr>
          <p:nvPr>
            <p:ph idx="1"/>
          </p:nvPr>
        </p:nvSpPr>
        <p:spPr>
          <a:xfrm>
            <a:off x="152400" y="838200"/>
            <a:ext cx="12039600" cy="5689600"/>
          </a:xfrm>
        </p:spPr>
        <p:txBody>
          <a:bodyPr/>
          <a:lstStyle/>
          <a:p>
            <a:pPr marL="0" indent="0">
              <a:buNone/>
            </a:pPr>
            <a:r>
              <a:rPr lang="en-US" altLang="en-US" sz="2200" b="1" dirty="0">
                <a:solidFill>
                  <a:srgbClr val="7B1C22"/>
                </a:solidFill>
              </a:rPr>
              <a:t>The Data Challenge: Volume, Velocity, Variety — and Now Value</a:t>
            </a:r>
            <a:endParaRPr lang="en-US" altLang="en-US" sz="2200" dirty="0"/>
          </a:p>
          <a:p>
            <a:pPr marL="342900" indent="-342900">
              <a:buFont typeface="+mj-lt"/>
              <a:buChar char="•"/>
            </a:pPr>
            <a:r>
              <a:rPr lang="en-US" altLang="en-US" sz="2200" dirty="0"/>
              <a:t>IoT devices generate approximately </a:t>
            </a:r>
            <a:r>
              <a:rPr lang="en-US" altLang="en-US" sz="2200" b="1" dirty="0">
                <a:solidFill>
                  <a:srgbClr val="7B1C22"/>
                </a:solidFill>
              </a:rPr>
              <a:t>2.5 quintillion bytes of data daily</a:t>
            </a:r>
            <a:r>
              <a:rPr lang="en-US" altLang="en-US" sz="2200" dirty="0"/>
              <a:t> (Forbes, 2024).</a:t>
            </a:r>
          </a:p>
          <a:p>
            <a:pPr marL="342900" indent="-342900">
              <a:buFont typeface="+mj-lt"/>
              <a:buChar char="•"/>
            </a:pPr>
            <a:r>
              <a:rPr lang="en-US" altLang="en-US" sz="2200" dirty="0"/>
              <a:t>The critical challenge has shifted from </a:t>
            </a:r>
            <a:r>
              <a:rPr lang="en-US" altLang="en-US" sz="2200" b="1" dirty="0"/>
              <a:t>storage</a:t>
            </a:r>
            <a:r>
              <a:rPr lang="en-US" altLang="en-US" sz="2200" dirty="0"/>
              <a:t> to </a:t>
            </a:r>
            <a:r>
              <a:rPr lang="en-US" altLang="en-US" sz="2200" b="1" dirty="0"/>
              <a:t>real-time processing and actionable insight extraction</a:t>
            </a:r>
            <a:r>
              <a:rPr lang="en-US" altLang="en-US" sz="2200" dirty="0"/>
              <a:t>.</a:t>
            </a:r>
          </a:p>
          <a:p>
            <a:pPr marL="0" indent="0">
              <a:buNone/>
            </a:pPr>
            <a:r>
              <a:rPr lang="en-US" altLang="en-US" sz="2200" b="1" dirty="0">
                <a:solidFill>
                  <a:srgbClr val="1F4E79"/>
                </a:solidFill>
              </a:rPr>
              <a:t>Modern data management approaches:</a:t>
            </a:r>
          </a:p>
          <a:p>
            <a:pPr marL="342900" indent="-342900">
              <a:buFont typeface="+mj-lt"/>
              <a:buChar char="•"/>
            </a:pPr>
            <a:r>
              <a:rPr lang="en-US" altLang="en-US" sz="2200" dirty="0"/>
              <a:t>Edge processing: filter, aggregate, and act on data at the source — only exceptions or summaries travel to the cloud.</a:t>
            </a:r>
          </a:p>
          <a:p>
            <a:pPr marL="342900" indent="-342900">
              <a:buFont typeface="+mj-lt"/>
              <a:buChar char="•"/>
            </a:pPr>
            <a:r>
              <a:rPr lang="en-US" altLang="en-US" sz="2200" dirty="0"/>
              <a:t>Stream processing: Apache Kafka, Apache Flink, and AWS Kinesis handle millions of events per second in real time.</a:t>
            </a:r>
          </a:p>
          <a:p>
            <a:pPr marL="342900" indent="-342900">
              <a:buFont typeface="+mj-lt"/>
              <a:buChar char="•"/>
            </a:pPr>
            <a:r>
              <a:rPr lang="en-US" altLang="en-US" sz="2200" dirty="0"/>
              <a:t>Time-series databases: InfluxDB, TimescaleDB, QuestDB — purpose-built for IoT sensor data with nanosecond resolution.</a:t>
            </a:r>
          </a:p>
          <a:p>
            <a:pPr marL="342900" indent="-342900">
              <a:buFont typeface="+mj-lt"/>
              <a:buChar char="•"/>
            </a:pPr>
            <a:r>
              <a:rPr lang="en-US" altLang="en-US" sz="2200" dirty="0"/>
              <a:t>Data lakehouse architectures: Delta Lake, Apache Iceberg — unify structured and unstructured IoT data at petabyte scale.</a:t>
            </a:r>
          </a:p>
          <a:p>
            <a:pPr marL="342900" indent="-342900">
              <a:buFont typeface="+mj-lt"/>
              <a:buChar char="•"/>
            </a:pPr>
            <a:r>
              <a:rPr lang="en-US" altLang="en-US" sz="2200" dirty="0"/>
              <a:t>Data mesh: decentralised data ownership — each IoT domain (factory, fleet, building) manages its own data products.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79638" y="134938"/>
            <a:ext cx="8145462" cy="838200"/>
          </a:xfrm>
        </p:spPr>
        <p:txBody>
          <a:bodyPr/>
          <a:lstStyle/>
          <a:p>
            <a:pPr algn="ctr"/>
            <a:r>
              <a:rPr lang="ro-RO" altLang="en-US" sz="3300" dirty="0"/>
              <a:t>Dat</a:t>
            </a:r>
            <a:r>
              <a:rPr lang="en-US" altLang="en-US" sz="3300" dirty="0"/>
              <a:t>a </a:t>
            </a:r>
            <a:r>
              <a:rPr lang="ro-RO" altLang="en-US" sz="3300" dirty="0"/>
              <a:t>management</a:t>
            </a:r>
            <a:endParaRPr lang="en-US" altLang="en-US" sz="3300" dirty="0"/>
          </a:p>
        </p:txBody>
      </p:sp>
      <p:pic>
        <p:nvPicPr>
          <p:cNvPr id="34820"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0164" y="1047750"/>
            <a:ext cx="70516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79638" y="134938"/>
            <a:ext cx="8145462" cy="838200"/>
          </a:xfrm>
        </p:spPr>
        <p:txBody>
          <a:bodyPr/>
          <a:lstStyle/>
          <a:p>
            <a:pPr algn="ctr"/>
            <a:r>
              <a:rPr lang="ro-RO" altLang="en-US" sz="3300" dirty="0"/>
              <a:t>Dat</a:t>
            </a:r>
            <a:r>
              <a:rPr lang="en-US" altLang="en-US" sz="3300" dirty="0"/>
              <a:t>a </a:t>
            </a:r>
            <a:r>
              <a:rPr lang="ro-RO" altLang="en-US" sz="3300" dirty="0"/>
              <a:t>management</a:t>
            </a:r>
            <a:endParaRPr lang="en-US" altLang="en-US" sz="3300" dirty="0"/>
          </a:p>
        </p:txBody>
      </p:sp>
      <p:sp>
        <p:nvSpPr>
          <p:cNvPr id="4" name="Rectangle 3">
            <a:extLst>
              <a:ext uri="{FF2B5EF4-FFF2-40B4-BE49-F238E27FC236}">
                <a16:creationId xmlns:a16="http://schemas.microsoft.com/office/drawing/2014/main" id="{794F80AC-C9B7-4D99-877A-8DD801120D78}"/>
              </a:ext>
            </a:extLst>
          </p:cNvPr>
          <p:cNvSpPr>
            <a:spLocks noChangeArrowheads="1"/>
          </p:cNvSpPr>
          <p:nvPr/>
        </p:nvSpPr>
        <p:spPr bwMode="auto">
          <a:xfrm>
            <a:off x="787400" y="976390"/>
            <a:ext cx="10617200" cy="588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just"/>
            <a:r>
              <a:rPr lang="en-US" altLang="en-US" sz="2200" dirty="0">
                <a:latin typeface="+mn-lt"/>
              </a:rPr>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pPr algn="just"/>
            <a:r>
              <a:rPr lang="en-US" altLang="en-US" sz="2200" dirty="0">
                <a:latin typeface="+mn-lt"/>
              </a:rPr>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pPr algn="just"/>
            <a:r>
              <a:rPr lang="en-US" altLang="en-US" sz="2200" dirty="0">
                <a:latin typeface="+mn-lt"/>
              </a:rPr>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pPr algn="just"/>
            <a:br>
              <a:rPr lang="en-US" altLang="en-US" sz="2200" dirty="0">
                <a:latin typeface="+mn-lt"/>
              </a:rPr>
            </a:br>
            <a:endParaRPr lang="en-US" altLang="en-US" sz="2200" dirty="0">
              <a:latin typeface="+mn-lt"/>
            </a:endParaRPr>
          </a:p>
        </p:txBody>
      </p:sp>
    </p:spTree>
    <p:extLst>
      <p:ext uri="{BB962C8B-B14F-4D97-AF65-F5344CB8AC3E}">
        <p14:creationId xmlns:p14="http://schemas.microsoft.com/office/powerpoint/2010/main" val="35310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79638" y="134938"/>
            <a:ext cx="8145462" cy="838200"/>
          </a:xfrm>
        </p:spPr>
        <p:txBody>
          <a:bodyPr/>
          <a:lstStyle/>
          <a:p>
            <a:pPr algn="ctr"/>
            <a:r>
              <a:rPr lang="en-US" altLang="en-US" sz="3300" dirty="0"/>
              <a:t>Local data</a:t>
            </a:r>
          </a:p>
        </p:txBody>
      </p:sp>
      <p:sp>
        <p:nvSpPr>
          <p:cNvPr id="35843" name="Rectangle 3"/>
          <p:cNvSpPr>
            <a:spLocks noChangeArrowheads="1"/>
          </p:cNvSpPr>
          <p:nvPr/>
        </p:nvSpPr>
        <p:spPr bwMode="auto">
          <a:xfrm>
            <a:off x="3810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5844"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4551" y="1196975"/>
            <a:ext cx="60991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79638" y="134938"/>
            <a:ext cx="8145462" cy="838200"/>
          </a:xfrm>
        </p:spPr>
        <p:txBody>
          <a:bodyPr/>
          <a:lstStyle/>
          <a:p>
            <a:pPr algn="ctr"/>
            <a:r>
              <a:rPr lang="en-US" altLang="en-US" sz="3300" dirty="0"/>
              <a:t>Centralized data</a:t>
            </a:r>
          </a:p>
        </p:txBody>
      </p:sp>
      <p:sp>
        <p:nvSpPr>
          <p:cNvPr id="36867" name="Rectangle 3"/>
          <p:cNvSpPr>
            <a:spLocks noChangeArrowheads="1"/>
          </p:cNvSpPr>
          <p:nvPr/>
        </p:nvSpPr>
        <p:spPr bwMode="auto">
          <a:xfrm>
            <a:off x="3810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6868"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6589" y="1038226"/>
            <a:ext cx="617378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79638" y="134938"/>
            <a:ext cx="8145462" cy="838200"/>
          </a:xfrm>
        </p:spPr>
        <p:txBody>
          <a:bodyPr/>
          <a:lstStyle/>
          <a:p>
            <a:pPr algn="ctr"/>
            <a:r>
              <a:rPr lang="en-US" altLang="en-US" sz="3300" dirty="0"/>
              <a:t>Distributed data</a:t>
            </a:r>
          </a:p>
        </p:txBody>
      </p:sp>
      <p:sp>
        <p:nvSpPr>
          <p:cNvPr id="37891" name="Rectangle 3"/>
          <p:cNvSpPr>
            <a:spLocks noChangeArrowheads="1"/>
          </p:cNvSpPr>
          <p:nvPr/>
        </p:nvSpPr>
        <p:spPr bwMode="auto">
          <a:xfrm>
            <a:off x="3810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7892"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6614" y="1257300"/>
            <a:ext cx="5438775"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05100" y="381000"/>
            <a:ext cx="6781800" cy="457200"/>
          </a:xfrm>
        </p:spPr>
        <p:txBody>
          <a:bodyPr/>
          <a:lstStyle/>
          <a:p>
            <a:r>
              <a:rPr lang="en-US" altLang="en-US" sz="3300" dirty="0"/>
              <a:t>The Internet's Evolution — Five Phases</a:t>
            </a:r>
          </a:p>
        </p:txBody>
      </p:sp>
      <p:sp>
        <p:nvSpPr>
          <p:cNvPr id="3" name="Content"/>
          <p:cNvSpPr>
            <a:spLocks noGrp="1"/>
          </p:cNvSpPr>
          <p:nvPr>
            <p:ph idx="1"/>
          </p:nvPr>
        </p:nvSpPr>
        <p:spPr>
          <a:xfrm>
            <a:off x="368300" y="1181595"/>
            <a:ext cx="11455400" cy="4787900"/>
          </a:xfrm>
        </p:spPr>
        <p:txBody>
          <a:bodyPr/>
          <a:lstStyle/>
          <a:p>
            <a:pPr marL="0" indent="0">
              <a:buNone/>
            </a:pPr>
            <a:r>
              <a:rPr lang="en-US" altLang="en-US" b="1" dirty="0">
                <a:solidFill>
                  <a:srgbClr val="7B1C22"/>
                </a:solidFill>
              </a:rPr>
              <a:t>From Connectivity to Intelligence</a:t>
            </a:r>
          </a:p>
          <a:p>
            <a:pPr marL="342900" indent="-342900">
              <a:buFont typeface="+mj-lt"/>
              <a:buChar char="•"/>
            </a:pPr>
            <a:r>
              <a:rPr lang="en-US" altLang="en-US" dirty="0"/>
              <a:t>Phase 1 — </a:t>
            </a:r>
            <a:r>
              <a:rPr lang="en-US" altLang="en-US" b="1" dirty="0"/>
              <a:t>Connectivity (1990s):</a:t>
            </a:r>
            <a:r>
              <a:rPr lang="en-US" altLang="en-US" dirty="0"/>
              <a:t> Email, web browsing, basic online access.</a:t>
            </a:r>
          </a:p>
          <a:p>
            <a:pPr marL="342900" indent="-342900">
              <a:buFont typeface="+mj-lt"/>
              <a:buChar char="•"/>
            </a:pPr>
            <a:r>
              <a:rPr lang="en-US" altLang="en-US" dirty="0"/>
              <a:t>Phase 2 — </a:t>
            </a:r>
            <a:r>
              <a:rPr lang="en-US" altLang="en-US" b="1" dirty="0"/>
              <a:t>Networked Economy (2000s):</a:t>
            </a:r>
            <a:r>
              <a:rPr lang="en-US" altLang="en-US" dirty="0"/>
              <a:t> E-commerce, digital supply chains, online banking.</a:t>
            </a:r>
          </a:p>
          <a:p>
            <a:pPr marL="342900" indent="-342900">
              <a:buFont typeface="+mj-lt"/>
              <a:buChar char="•"/>
            </a:pPr>
            <a:r>
              <a:rPr lang="en-US" altLang="en-US" dirty="0"/>
              <a:t>Phase 3 — </a:t>
            </a:r>
            <a:r>
              <a:rPr lang="en-US" altLang="en-US" b="1" dirty="0"/>
              <a:t>Collaborative Experiences (2010s):</a:t>
            </a:r>
            <a:r>
              <a:rPr lang="en-US" altLang="en-US" dirty="0"/>
              <a:t> Social media, mobility, cloud services.</a:t>
            </a:r>
          </a:p>
          <a:p>
            <a:pPr marL="342900" indent="-342900">
              <a:buFont typeface="+mj-lt"/>
              <a:buChar char="•"/>
            </a:pPr>
            <a:r>
              <a:rPr lang="en-US" altLang="en-US" dirty="0"/>
              <a:t>Phase 4 — </a:t>
            </a:r>
            <a:r>
              <a:rPr lang="en-US" altLang="en-US" b="1" dirty="0"/>
              <a:t>Internet of Everything (2020s):</a:t>
            </a:r>
            <a:r>
              <a:rPr lang="en-US" altLang="en-US" dirty="0"/>
              <a:t> Billions of connected devices, AI-driven insights.</a:t>
            </a:r>
          </a:p>
          <a:p>
            <a:pPr marL="342900" indent="-342900">
              <a:buFont typeface="+mj-lt"/>
              <a:buChar char="•"/>
            </a:pPr>
            <a:r>
              <a:rPr lang="en-US" altLang="en-US" dirty="0"/>
              <a:t>Phase 5 — </a:t>
            </a:r>
            <a:r>
              <a:rPr lang="en-US" altLang="en-US" b="1" dirty="0"/>
              <a:t>Intelligent Automation (now):</a:t>
            </a:r>
            <a:r>
              <a:rPr lang="en-US" altLang="en-US" dirty="0"/>
              <a:t> Autonomous systems, digital twins, ambient computing, AI at the edge.</a:t>
            </a:r>
          </a:p>
          <a:p>
            <a:pPr marL="0" indent="0">
              <a:buNone/>
            </a:pPr>
            <a:endParaRPr lang="en-US" altLang="en-US" dirty="0"/>
          </a:p>
          <a:p>
            <a:pPr marL="0" indent="0">
              <a:buNone/>
            </a:pPr>
            <a:r>
              <a:rPr lang="en-US" altLang="en-US" b="1" i="1" dirty="0"/>
              <a:t>Key milestone: </a:t>
            </a:r>
            <a:r>
              <a:rPr lang="en-US" altLang="en-US" dirty="0"/>
              <a:t>In </a:t>
            </a:r>
            <a:r>
              <a:rPr lang="en-US" altLang="en-US" b="1" dirty="0"/>
              <a:t>2008</a:t>
            </a:r>
            <a:r>
              <a:rPr lang="en-US" altLang="en-US" dirty="0"/>
              <a:t>, connected devices surpassed human population. </a:t>
            </a:r>
          </a:p>
          <a:p>
            <a:pPr marL="0" indent="0">
              <a:buNone/>
            </a:pPr>
            <a:r>
              <a:rPr lang="en-US" altLang="en-US" dirty="0"/>
              <a:t>By </a:t>
            </a:r>
            <a:r>
              <a:rPr lang="en-US" altLang="en-US" b="1" dirty="0"/>
              <a:t>2030</a:t>
            </a:r>
            <a:r>
              <a:rPr lang="en-US" altLang="en-US" dirty="0"/>
              <a:t>, the ratio is expected to exceed </a:t>
            </a:r>
            <a:r>
              <a:rPr lang="en-US" altLang="en-US" b="1" dirty="0">
                <a:solidFill>
                  <a:srgbClr val="7B1C22"/>
                </a:solidFill>
              </a:rPr>
              <a:t>10 devices per person.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79638" y="134938"/>
            <a:ext cx="8145462" cy="838200"/>
          </a:xfrm>
        </p:spPr>
        <p:txBody>
          <a:bodyPr/>
          <a:lstStyle/>
          <a:p>
            <a:pPr algn="ctr"/>
            <a:r>
              <a:rPr lang="ro-RO" altLang="en-US" sz="3300" dirty="0"/>
              <a:t>M</a:t>
            </a:r>
            <a:r>
              <a:rPr lang="en-US" altLang="en-US" sz="3300" dirty="0"/>
              <a:t>ore network connections</a:t>
            </a:r>
            <a:r>
              <a:rPr lang="ro-RO" altLang="en-US" sz="3300" dirty="0"/>
              <a:t> – </a:t>
            </a:r>
            <a:r>
              <a:rPr lang="en-US" altLang="en-US" sz="3300" dirty="0"/>
              <a:t>more </a:t>
            </a:r>
            <a:r>
              <a:rPr lang="ro-RO" altLang="en-US" sz="3300" dirty="0"/>
              <a:t>dat</a:t>
            </a:r>
            <a:r>
              <a:rPr lang="en-US" altLang="en-US" sz="3300" dirty="0"/>
              <a:t>a</a:t>
            </a:r>
            <a:r>
              <a:rPr lang="ro-RO" altLang="en-US" sz="3300" dirty="0"/>
              <a:t> </a:t>
            </a:r>
            <a:endParaRPr lang="en-US" altLang="en-US" sz="3300" dirty="0"/>
          </a:p>
        </p:txBody>
      </p:sp>
      <p:sp>
        <p:nvSpPr>
          <p:cNvPr id="38915" name="Rectangle 3"/>
          <p:cNvSpPr>
            <a:spLocks noChangeArrowheads="1"/>
          </p:cNvSpPr>
          <p:nvPr/>
        </p:nvSpPr>
        <p:spPr bwMode="auto">
          <a:xfrm>
            <a:off x="3810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891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1409701"/>
            <a:ext cx="75501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346200" y="190500"/>
            <a:ext cx="9042400" cy="647700"/>
          </a:xfrm>
        </p:spPr>
        <p:txBody>
          <a:bodyPr/>
          <a:lstStyle/>
          <a:p>
            <a:pPr algn="ctr"/>
            <a:r>
              <a:rPr lang="en-US" altLang="en-US" sz="3300" dirty="0"/>
              <a:t>"Big Data" — The 6 Vs of IoE Data</a:t>
            </a:r>
          </a:p>
        </p:txBody>
      </p:sp>
      <p:sp>
        <p:nvSpPr>
          <p:cNvPr id="3" name="Content"/>
          <p:cNvSpPr>
            <a:spLocks noGrp="1"/>
          </p:cNvSpPr>
          <p:nvPr>
            <p:ph idx="1"/>
          </p:nvPr>
        </p:nvSpPr>
        <p:spPr>
          <a:xfrm>
            <a:off x="876300" y="2997200"/>
            <a:ext cx="10922000" cy="1193800"/>
          </a:xfrm>
        </p:spPr>
        <p:txBody>
          <a:bodyPr/>
          <a:lstStyle/>
          <a:p>
            <a:pPr marL="0" indent="0">
              <a:buNone/>
            </a:pPr>
            <a:endParaRPr lang="en-US" altLang="en-US" sz="2200" b="1" dirty="0">
              <a:solidFill>
                <a:srgbClr val="7B1C22"/>
              </a:solidFill>
            </a:endParaRPr>
          </a:p>
          <a:p>
            <a:pPr marL="0" indent="0">
              <a:buNone/>
            </a:pPr>
            <a:r>
              <a:rPr lang="en-US" altLang="en-US" sz="2200" b="1" dirty="0">
                <a:solidFill>
                  <a:srgbClr val="7B1C22"/>
                </a:solidFill>
              </a:rPr>
              <a:t>Beyond the Original 3 Vs — IoE adds three more:</a:t>
            </a:r>
          </a:p>
          <a:p>
            <a:pPr marL="342900" indent="-342900">
              <a:buFont typeface="+mj-lt"/>
              <a:buChar char="•"/>
            </a:pPr>
            <a:r>
              <a:rPr lang="en-US" altLang="en-US" sz="2200" b="1" dirty="0"/>
              <a:t>Volume</a:t>
            </a:r>
            <a:r>
              <a:rPr lang="en-US" altLang="en-US" sz="2200" dirty="0"/>
              <a:t> — IoT generates 73.1 zettabytes of data per year by 2025; hyperscalers process petabytes daily.</a:t>
            </a:r>
          </a:p>
          <a:p>
            <a:pPr marL="342900" indent="-342900">
              <a:buFont typeface="+mj-lt"/>
              <a:buChar char="•"/>
            </a:pPr>
            <a:r>
              <a:rPr lang="en-US" altLang="en-US" sz="2200" b="1" dirty="0"/>
              <a:t>Velocity</a:t>
            </a:r>
            <a:r>
              <a:rPr lang="en-US" altLang="en-US" sz="2200" dirty="0"/>
              <a:t> — data arrives in real-time streams (microsecond to millisecond); batch processing is no longer sufficient.</a:t>
            </a:r>
          </a:p>
          <a:p>
            <a:pPr marL="342900" indent="-342900">
              <a:buFont typeface="+mj-lt"/>
              <a:buChar char="•"/>
            </a:pPr>
            <a:r>
              <a:rPr lang="en-US" altLang="en-US" sz="2200" b="1" dirty="0"/>
              <a:t>Variety</a:t>
            </a:r>
            <a:r>
              <a:rPr lang="en-US" altLang="en-US" sz="2200" dirty="0"/>
              <a:t> — structured sensor readings, unstructured video/audio, semi-structured JSON/MQTT messages.</a:t>
            </a:r>
          </a:p>
          <a:p>
            <a:pPr marL="342900" indent="-342900">
              <a:buFont typeface="+mj-lt"/>
              <a:buChar char="•"/>
            </a:pPr>
            <a:r>
              <a:rPr lang="en-US" altLang="en-US" sz="2200" b="1" dirty="0"/>
              <a:t>Veracity</a:t>
            </a:r>
            <a:r>
              <a:rPr lang="en-US" altLang="en-US" sz="2200" dirty="0"/>
              <a:t> — data quality: faulty sensors, network dropouts, and calibration drift require robust data validation pipelines.</a:t>
            </a:r>
          </a:p>
          <a:p>
            <a:pPr marL="342900" indent="-342900">
              <a:buFont typeface="+mj-lt"/>
              <a:buChar char="•"/>
            </a:pPr>
            <a:r>
              <a:rPr lang="en-US" altLang="en-US" sz="2200" b="1" dirty="0"/>
              <a:t>Value</a:t>
            </a:r>
            <a:r>
              <a:rPr lang="en-US" altLang="en-US" sz="2200" dirty="0"/>
              <a:t> — raw data has limited worth; value comes from AI-driven analysis, cross-source correlation, and actionable alerts.</a:t>
            </a:r>
          </a:p>
          <a:p>
            <a:pPr marL="342900" indent="-342900">
              <a:buFont typeface="+mj-lt"/>
              <a:buChar char="•"/>
            </a:pPr>
            <a:r>
              <a:rPr lang="en-US" altLang="en-US" sz="2200" b="1" dirty="0"/>
              <a:t>Vulnerability</a:t>
            </a:r>
            <a:r>
              <a:rPr lang="en-US" altLang="en-US" sz="2200" dirty="0"/>
              <a:t> — IoT data is </a:t>
            </a:r>
            <a:r>
              <a:rPr lang="en-US" altLang="en-US" sz="2200" b="1" dirty="0"/>
              <a:t>personal, operational, and critical infrastructure data</a:t>
            </a:r>
            <a:r>
              <a:rPr lang="en-US" altLang="en-US" sz="2200" dirty="0"/>
              <a:t> — security and privacy are not optional.</a:t>
            </a:r>
          </a:p>
          <a:p>
            <a:pPr marL="0" indent="0">
              <a:buNone/>
            </a:pPr>
            <a:r>
              <a:rPr lang="en-US" altLang="en-US" sz="2200" dirty="0"/>
              <a:t>Infrastructure requirement: edge-to-cloud continuum — process where it makes economic and latency sense, not just in the cloud.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273050"/>
            <a:ext cx="9042400" cy="622300"/>
          </a:xfrm>
        </p:spPr>
        <p:txBody>
          <a:bodyPr/>
          <a:lstStyle/>
          <a:p>
            <a:pPr algn="ctr"/>
            <a:r>
              <a:rPr lang="en-US" altLang="en-US" sz="3300" dirty="0"/>
              <a:t>Big Data Analytics &amp; AI in IoE</a:t>
            </a:r>
          </a:p>
        </p:txBody>
      </p:sp>
      <p:sp>
        <p:nvSpPr>
          <p:cNvPr id="3" name="Content"/>
          <p:cNvSpPr>
            <a:spLocks noGrp="1"/>
          </p:cNvSpPr>
          <p:nvPr>
            <p:ph idx="1"/>
          </p:nvPr>
        </p:nvSpPr>
        <p:spPr>
          <a:xfrm>
            <a:off x="330200" y="685800"/>
            <a:ext cx="11861800" cy="6172200"/>
          </a:xfrm>
        </p:spPr>
        <p:txBody>
          <a:bodyPr/>
          <a:lstStyle/>
          <a:p>
            <a:pPr marL="0" indent="0">
              <a:buNone/>
            </a:pPr>
            <a:r>
              <a:rPr lang="en-US" altLang="en-US" sz="2200" b="1" dirty="0">
                <a:solidFill>
                  <a:srgbClr val="7B1C22"/>
                </a:solidFill>
              </a:rPr>
              <a:t>From Data to Decisions — Faster Than Ever</a:t>
            </a:r>
          </a:p>
          <a:p>
            <a:pPr marL="342900" indent="-342900">
              <a:buFont typeface="+mj-lt"/>
              <a:buChar char="•"/>
            </a:pPr>
            <a:r>
              <a:rPr lang="en-US" altLang="en-US" sz="2200" dirty="0"/>
              <a:t>Descriptive analytics: dashboards and visualisations showing current state — asset tracking, environmental monitoring.</a:t>
            </a:r>
          </a:p>
          <a:p>
            <a:pPr marL="342900" indent="-342900">
              <a:buFont typeface="+mj-lt"/>
              <a:buChar char="•"/>
            </a:pPr>
            <a:r>
              <a:rPr lang="en-US" altLang="en-US" sz="2200" dirty="0"/>
              <a:t>Diagnostic analytics: root cause analysis of failures and anomalies using historical IoT logs.</a:t>
            </a:r>
          </a:p>
          <a:p>
            <a:pPr marL="342900" indent="-342900">
              <a:buFont typeface="+mj-lt"/>
              <a:buChar char="•"/>
            </a:pPr>
            <a:r>
              <a:rPr lang="en-US" altLang="en-US" sz="2200" dirty="0"/>
              <a:t>Predictive analytics: ML models forecasting equipment failure, energy demand, patient deterioration </a:t>
            </a:r>
            <a:r>
              <a:rPr lang="en-US" altLang="en-US" sz="2200" b="1" dirty="0">
                <a:solidFill>
                  <a:srgbClr val="7B1C22"/>
                </a:solidFill>
              </a:rPr>
              <a:t>hours to days in advance</a:t>
            </a:r>
            <a:r>
              <a:rPr lang="en-US" altLang="en-US" sz="2200" dirty="0"/>
              <a:t>.</a:t>
            </a:r>
          </a:p>
          <a:p>
            <a:pPr marL="342900" indent="-342900">
              <a:buFont typeface="+mj-lt"/>
              <a:buChar char="•"/>
            </a:pPr>
            <a:r>
              <a:rPr lang="en-US" altLang="en-US" sz="2200" dirty="0"/>
              <a:t>Prescriptive analytics: AI recommends (or autonomously takes) the optimal action — route re-planning, dosage adjustment, grid rebalancing.</a:t>
            </a:r>
          </a:p>
          <a:p>
            <a:pPr marL="0" indent="0">
              <a:buNone/>
            </a:pPr>
            <a:r>
              <a:rPr lang="en-US" altLang="en-US" sz="2200" b="1" dirty="0">
                <a:solidFill>
                  <a:srgbClr val="1F4E79"/>
                </a:solidFill>
              </a:rPr>
              <a:t>Key advances in the last years:</a:t>
            </a:r>
          </a:p>
          <a:p>
            <a:pPr marL="342900" indent="-342900">
              <a:buFont typeface="+mj-lt"/>
              <a:buChar char="•"/>
            </a:pPr>
            <a:r>
              <a:rPr lang="en-US" altLang="en-US" sz="2200" dirty="0"/>
              <a:t>LLM-powered IoT interfaces: natural language queries over sensor data — 'Why did Line 3 slow down at 2am?'</a:t>
            </a:r>
          </a:p>
          <a:p>
            <a:pPr marL="342900" indent="-342900">
              <a:buFont typeface="+mj-lt"/>
              <a:buChar char="•"/>
            </a:pPr>
            <a:r>
              <a:rPr lang="en-US" altLang="en-US" sz="2200" dirty="0"/>
              <a:t>Federated learning: train ML models across distributed IoT devices without centralising raw data — preserving privacy.</a:t>
            </a:r>
          </a:p>
          <a:p>
            <a:pPr marL="342900" indent="-342900">
              <a:buFont typeface="+mj-lt"/>
              <a:buChar char="•"/>
            </a:pPr>
            <a:r>
              <a:rPr lang="en-US" altLang="en-US" sz="2200" dirty="0"/>
              <a:t>Foundation models for time series: TimeGPT, Chronos — general-purpose forecasting models pre-trained on billions of IoT readings.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88900"/>
            <a:ext cx="9042400" cy="812800"/>
          </a:xfrm>
        </p:spPr>
        <p:txBody>
          <a:bodyPr/>
          <a:lstStyle/>
          <a:p>
            <a:pPr algn="ctr"/>
            <a:r>
              <a:rPr lang="en-US" altLang="en-US" sz="3300" dirty="0"/>
              <a:t>Virtualisation &amp; Containerisation in IoE</a:t>
            </a:r>
          </a:p>
        </p:txBody>
      </p:sp>
      <p:sp>
        <p:nvSpPr>
          <p:cNvPr id="3" name="Content"/>
          <p:cNvSpPr>
            <a:spLocks noGrp="1"/>
          </p:cNvSpPr>
          <p:nvPr>
            <p:ph idx="1"/>
          </p:nvPr>
        </p:nvSpPr>
        <p:spPr>
          <a:xfrm>
            <a:off x="444500" y="685800"/>
            <a:ext cx="11747500" cy="6172200"/>
          </a:xfrm>
        </p:spPr>
        <p:txBody>
          <a:bodyPr/>
          <a:lstStyle/>
          <a:p>
            <a:pPr marL="0" indent="0">
              <a:buNone/>
            </a:pPr>
            <a:r>
              <a:rPr lang="en-US" altLang="en-US" sz="2200" b="1" dirty="0">
                <a:solidFill>
                  <a:srgbClr val="7B1C22"/>
                </a:solidFill>
              </a:rPr>
              <a:t>From Hardware Silos to Software-Defined Infrastructure</a:t>
            </a:r>
          </a:p>
          <a:p>
            <a:pPr marL="342900" indent="-342900">
              <a:buFont typeface="+mj-lt"/>
              <a:buChar char="•"/>
            </a:pPr>
            <a:r>
              <a:rPr lang="en-US" altLang="en-US" sz="2200" b="1" dirty="0"/>
              <a:t>Server virtualisation </a:t>
            </a:r>
            <a:r>
              <a:rPr lang="en-US" altLang="en-US" sz="2200" dirty="0"/>
              <a:t>(VMware, Hyper-V, KVM) remains foundational — but is increasingly being complemented by containers.</a:t>
            </a:r>
          </a:p>
          <a:p>
            <a:pPr marL="342900" indent="-342900">
              <a:buFont typeface="+mj-lt"/>
              <a:buChar char="•"/>
            </a:pPr>
            <a:r>
              <a:rPr lang="en-US" altLang="en-US" sz="2200" b="1" dirty="0"/>
              <a:t>Containers </a:t>
            </a:r>
            <a:r>
              <a:rPr lang="en-US" altLang="en-US" sz="2200" dirty="0"/>
              <a:t>(Docker, containerd): package IoT applications with their dependencies — deploy identically from cloud to edge gateway.</a:t>
            </a:r>
          </a:p>
          <a:p>
            <a:pPr marL="342900" indent="-342900">
              <a:buFont typeface="+mj-lt"/>
              <a:buChar char="•"/>
            </a:pPr>
            <a:r>
              <a:rPr lang="en-US" altLang="en-US" sz="2200" b="1" dirty="0"/>
              <a:t>Kubernetes</a:t>
            </a:r>
            <a:r>
              <a:rPr lang="en-US" altLang="en-US" sz="2200" dirty="0"/>
              <a:t>: orchestrates containerised IoT workloads across thousands of edge nodes — auto-scales with device count.</a:t>
            </a:r>
          </a:p>
          <a:p>
            <a:pPr marL="342900" indent="-342900">
              <a:buFont typeface="+mj-lt"/>
              <a:buChar char="•"/>
            </a:pPr>
            <a:r>
              <a:rPr lang="en-US" altLang="en-US" sz="2200" b="1" dirty="0"/>
              <a:t>KubeEdge / K3s: </a:t>
            </a:r>
            <a:r>
              <a:rPr lang="en-US" altLang="en-US" sz="2200" dirty="0"/>
              <a:t>lightweight Kubernetes distributions designed for resource-constrained edge devices (Raspberry Pi and above).</a:t>
            </a:r>
          </a:p>
          <a:p>
            <a:pPr marL="0" indent="0">
              <a:buNone/>
            </a:pPr>
            <a:endParaRPr lang="en-US" altLang="en-US" sz="2200" b="1" dirty="0">
              <a:solidFill>
                <a:srgbClr val="1F4E79"/>
              </a:solidFill>
            </a:endParaRPr>
          </a:p>
          <a:p>
            <a:pPr marL="0" indent="0">
              <a:buNone/>
            </a:pPr>
            <a:r>
              <a:rPr lang="en-US" altLang="en-US" sz="2200" b="1" dirty="0">
                <a:solidFill>
                  <a:srgbClr val="1F4E79"/>
                </a:solidFill>
              </a:rPr>
              <a:t>Virtual Representations:</a:t>
            </a:r>
          </a:p>
          <a:p>
            <a:pPr marL="342900" indent="-342900">
              <a:buFont typeface="+mj-lt"/>
              <a:buChar char="•"/>
            </a:pPr>
            <a:r>
              <a:rPr lang="en-US" altLang="en-US" sz="2200" b="1" dirty="0"/>
              <a:t>Digital Twins</a:t>
            </a:r>
            <a:r>
              <a:rPr lang="en-US" altLang="en-US" sz="2200" dirty="0"/>
              <a:t>: real-time virtual replicas of physical assets. Azure Digital Twins, AWS IoT TwinMaker, NVIDIA Omniverse.</a:t>
            </a:r>
          </a:p>
          <a:p>
            <a:pPr marL="342900" indent="-342900">
              <a:buFont typeface="+mj-lt"/>
              <a:buChar char="•"/>
            </a:pPr>
            <a:r>
              <a:rPr lang="en-US" altLang="en-US" sz="2200" b="1" dirty="0"/>
              <a:t>Network Function Virtualisation (NFV): </a:t>
            </a:r>
            <a:r>
              <a:rPr lang="en-US" altLang="en-US" sz="2200" dirty="0"/>
              <a:t>IoT gateways and network functions run as software, not dedicated hardware — reduces cost and increases flexibility.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279400"/>
            <a:ext cx="9042400" cy="635000"/>
          </a:xfrm>
        </p:spPr>
        <p:txBody>
          <a:bodyPr/>
          <a:lstStyle/>
          <a:p>
            <a:pPr algn="ctr"/>
            <a:r>
              <a:rPr lang="en-US" altLang="en-US" sz="3300" dirty="0"/>
              <a:t>Cloud Computing — The IoE Backbone</a:t>
            </a:r>
          </a:p>
        </p:txBody>
      </p:sp>
      <p:sp>
        <p:nvSpPr>
          <p:cNvPr id="3" name="Content"/>
          <p:cNvSpPr>
            <a:spLocks noGrp="1"/>
          </p:cNvSpPr>
          <p:nvPr>
            <p:ph idx="1"/>
          </p:nvPr>
        </p:nvSpPr>
        <p:spPr>
          <a:xfrm>
            <a:off x="342900" y="685800"/>
            <a:ext cx="11849100" cy="6172200"/>
          </a:xfrm>
        </p:spPr>
        <p:txBody>
          <a:bodyPr/>
          <a:lstStyle/>
          <a:p>
            <a:pPr marL="0" indent="0">
              <a:buNone/>
            </a:pPr>
            <a:r>
              <a:rPr lang="en-US" altLang="en-US" sz="2200" b="1" dirty="0">
                <a:solidFill>
                  <a:srgbClr val="7B1C22"/>
                </a:solidFill>
              </a:rPr>
              <a:t>Multi-Cloud &amp; Hybrid Architectures for IoE</a:t>
            </a:r>
          </a:p>
          <a:p>
            <a:pPr marL="342900" indent="-342900">
              <a:buFont typeface="+mj-lt"/>
              <a:buChar char="•"/>
            </a:pPr>
            <a:r>
              <a:rPr lang="en-US" altLang="en-US" sz="2200" dirty="0"/>
              <a:t>AWS IoT Core: connects billions of devices; supports MQTT, HTTPS, WebSockets; deep integration with Lambda, S3, SageMaker.</a:t>
            </a:r>
          </a:p>
          <a:p>
            <a:pPr marL="342900" indent="-342900">
              <a:buFont typeface="+mj-lt"/>
              <a:buChar char="•"/>
            </a:pPr>
            <a:r>
              <a:rPr lang="en-US" altLang="en-US" sz="2200" dirty="0"/>
              <a:t>Azure IoT Hub / IoT Central: enterprise-grade device management, OTA updates, and certified device catalogue.</a:t>
            </a:r>
          </a:p>
          <a:p>
            <a:pPr marL="342900" indent="-342900">
              <a:buFont typeface="+mj-lt"/>
              <a:buChar char="•"/>
            </a:pPr>
            <a:r>
              <a:rPr lang="en-US" altLang="en-US" sz="2200" dirty="0"/>
              <a:t>Google Cloud IoT: integration with BigQuery and Vertex AI for analytics; strong in retail and smart building verticals.</a:t>
            </a:r>
          </a:p>
          <a:p>
            <a:pPr marL="0" indent="0">
              <a:buNone/>
            </a:pPr>
            <a:r>
              <a:rPr lang="en-US" altLang="en-US" sz="2200" b="1" dirty="0">
                <a:solidFill>
                  <a:srgbClr val="1F4E79"/>
                </a:solidFill>
              </a:rPr>
              <a:t>The Edge-to-Cloud Continuum:</a:t>
            </a:r>
          </a:p>
          <a:p>
            <a:pPr marL="342900" indent="-342900">
              <a:buFont typeface="+mj-lt"/>
              <a:buChar char="•"/>
            </a:pPr>
            <a:r>
              <a:rPr lang="en-US" altLang="en-US" sz="2200" dirty="0"/>
              <a:t>Not all data should go to the cloud. The modern IoE architecture uses a tiered model:</a:t>
            </a:r>
          </a:p>
          <a:p>
            <a:pPr marL="685800" indent="-342900">
              <a:buFont typeface="+mj-lt"/>
              <a:buChar char="•"/>
            </a:pPr>
            <a:r>
              <a:rPr lang="en-US" altLang="en-US" sz="2200" dirty="0"/>
              <a:t>Device edge: TinyML inference on MCU (microseconds latency)</a:t>
            </a:r>
          </a:p>
          <a:p>
            <a:pPr marL="685800" indent="-342900">
              <a:buFont typeface="+mj-lt"/>
              <a:buChar char="•"/>
            </a:pPr>
            <a:r>
              <a:rPr lang="en-US" altLang="en-US" sz="2200" dirty="0"/>
              <a:t>Network edge / fog: gateways aggregate and filter (milliseconds)</a:t>
            </a:r>
          </a:p>
          <a:p>
            <a:pPr marL="685800" indent="-342900">
              <a:buFont typeface="+mj-lt"/>
              <a:buChar char="•"/>
            </a:pPr>
            <a:r>
              <a:rPr lang="en-US" altLang="en-US" sz="2200" dirty="0"/>
              <a:t>Regional cloud: deeper analytics, model training, long-term storage (seconds)</a:t>
            </a:r>
          </a:p>
          <a:p>
            <a:pPr marL="685800" indent="-342900">
              <a:buFont typeface="+mj-lt"/>
              <a:buChar char="•"/>
            </a:pPr>
            <a:r>
              <a:rPr lang="en-US" altLang="en-US" sz="2200" dirty="0"/>
              <a:t>Global cloud: business intelligence, cross-regional correlation (seconds–minutes)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228600"/>
            <a:ext cx="9042400" cy="584200"/>
          </a:xfrm>
        </p:spPr>
        <p:txBody>
          <a:bodyPr/>
          <a:lstStyle/>
          <a:p>
            <a:pPr algn="ctr"/>
            <a:r>
              <a:rPr lang="en-US" altLang="en-US" sz="3300" dirty="0"/>
              <a:t>IoE Cloud Platforms — A Comparison</a:t>
            </a:r>
          </a:p>
        </p:txBody>
      </p:sp>
      <p:sp>
        <p:nvSpPr>
          <p:cNvPr id="3" name="Content"/>
          <p:cNvSpPr>
            <a:spLocks noGrp="1"/>
          </p:cNvSpPr>
          <p:nvPr>
            <p:ph idx="1"/>
          </p:nvPr>
        </p:nvSpPr>
        <p:spPr>
          <a:xfrm>
            <a:off x="495300" y="685800"/>
            <a:ext cx="11696700" cy="6172200"/>
          </a:xfrm>
        </p:spPr>
        <p:txBody>
          <a:bodyPr/>
          <a:lstStyle/>
          <a:p>
            <a:pPr marL="0" indent="0">
              <a:buNone/>
            </a:pPr>
            <a:r>
              <a:rPr lang="en-US" altLang="en-US" sz="2200" b="1" dirty="0">
                <a:solidFill>
                  <a:srgbClr val="7B1C22"/>
                </a:solidFill>
              </a:rPr>
              <a:t>Leading Platforms</a:t>
            </a:r>
          </a:p>
          <a:p>
            <a:pPr marL="342900" indent="-342900">
              <a:buFont typeface="+mj-lt"/>
              <a:buChar char="•"/>
            </a:pPr>
            <a:r>
              <a:rPr lang="en-US" altLang="en-US" sz="2200" b="1" dirty="0"/>
              <a:t>AWS IoT</a:t>
            </a:r>
            <a:r>
              <a:rPr lang="en-US" altLang="en-US" sz="2200" dirty="0"/>
              <a:t>: broadest service portfolio; IoT Core + Greengrass (edge) + SiteWise (industrial) + TwinMaker; 200+ services.</a:t>
            </a:r>
          </a:p>
          <a:p>
            <a:pPr marL="342900" indent="-342900">
              <a:buFont typeface="+mj-lt"/>
              <a:buChar char="•"/>
            </a:pPr>
            <a:r>
              <a:rPr lang="en-US" altLang="en-US" sz="2200" b="1" dirty="0"/>
              <a:t>Microsoft Azure IoT</a:t>
            </a:r>
            <a:r>
              <a:rPr lang="en-US" altLang="en-US" sz="2200" dirty="0"/>
              <a:t>: strongest enterprise/OT integration; Azure IoT Operations (2024) unifies cloud and edge management.</a:t>
            </a:r>
          </a:p>
          <a:p>
            <a:pPr marL="342900" indent="-342900">
              <a:buFont typeface="+mj-lt"/>
              <a:buChar char="•"/>
            </a:pPr>
            <a:r>
              <a:rPr lang="en-US" altLang="en-US" sz="2200" b="1" dirty="0"/>
              <a:t>Google Cloud IoT:</a:t>
            </a:r>
            <a:r>
              <a:rPr lang="en-US" altLang="en-US" sz="2200" dirty="0"/>
              <a:t> best-in-class AI/ML integration via Vertex AI; strong in retail analytics and smart cities.</a:t>
            </a:r>
          </a:p>
          <a:p>
            <a:pPr marL="342900" indent="-342900">
              <a:buFont typeface="+mj-lt"/>
              <a:buChar char="•"/>
            </a:pPr>
            <a:r>
              <a:rPr lang="en-US" altLang="en-US" sz="2200" b="1" dirty="0"/>
              <a:t>Siemens MindSphere</a:t>
            </a:r>
            <a:r>
              <a:rPr lang="en-US" altLang="en-US" sz="2200" dirty="0"/>
              <a:t>: industrial IoT platform; deep integration with Siemens OT equipment and digital twin tools.</a:t>
            </a:r>
          </a:p>
          <a:p>
            <a:pPr marL="342900" indent="-342900">
              <a:buFont typeface="+mj-lt"/>
              <a:buChar char="•"/>
            </a:pPr>
            <a:r>
              <a:rPr lang="en-US" altLang="en-US" sz="2200" b="1" dirty="0"/>
              <a:t>PTC ThingWorx</a:t>
            </a:r>
            <a:r>
              <a:rPr lang="en-US" altLang="en-US" sz="2200" dirty="0"/>
              <a:t>: industrial IoT + AR; widely used in manufacturing for real-time operational intelligence.</a:t>
            </a:r>
          </a:p>
          <a:p>
            <a:pPr marL="0" indent="0">
              <a:buNone/>
            </a:pPr>
            <a:r>
              <a:rPr lang="en-US" altLang="en-US" sz="2200" b="1" dirty="0">
                <a:solidFill>
                  <a:srgbClr val="1F4E79"/>
                </a:solidFill>
              </a:rPr>
              <a:t>Open standards gaining momentum:</a:t>
            </a:r>
          </a:p>
          <a:p>
            <a:pPr marL="342900" indent="-342900">
              <a:buFont typeface="+mj-lt"/>
              <a:buChar char="•"/>
            </a:pPr>
            <a:r>
              <a:rPr lang="en-US" altLang="en-US" sz="2200" b="1" dirty="0"/>
              <a:t>OPC UA</a:t>
            </a:r>
            <a:r>
              <a:rPr lang="en-US" altLang="en-US" sz="2200" dirty="0"/>
              <a:t>: unified industrial communications standard — now with MQTT transport profile for cloud connectivity.</a:t>
            </a:r>
          </a:p>
          <a:p>
            <a:pPr marL="342900" indent="-342900">
              <a:buFont typeface="+mj-lt"/>
              <a:buChar char="•"/>
            </a:pPr>
            <a:r>
              <a:rPr lang="en-US" altLang="en-US" sz="2200" b="1" dirty="0"/>
              <a:t>Eclipse Sparkplug</a:t>
            </a:r>
            <a:r>
              <a:rPr lang="en-US" altLang="en-US" sz="2200" dirty="0"/>
              <a:t>: defines MQTT topic namespace and payload structure for IIoT.</a:t>
            </a:r>
          </a:p>
          <a:p>
            <a:pPr marL="342900" indent="-342900">
              <a:buFont typeface="+mj-lt"/>
              <a:buChar char="•"/>
            </a:pPr>
            <a:r>
              <a:rPr lang="en-US" altLang="en-US" sz="2200" b="1" dirty="0"/>
              <a:t>OpenTelemetry: </a:t>
            </a:r>
            <a:r>
              <a:rPr lang="en-US" altLang="en-US" sz="2200" dirty="0"/>
              <a:t>vendor-neutral observability framework increasingly adopted for IoT device telemetry.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74800" y="292100"/>
            <a:ext cx="9042400" cy="584200"/>
          </a:xfrm>
        </p:spPr>
        <p:txBody>
          <a:bodyPr/>
          <a:lstStyle/>
          <a:p>
            <a:pPr algn="ctr"/>
            <a:r>
              <a:rPr lang="en-US" altLang="en-US" sz="3300" dirty="0"/>
              <a:t>IoE Security — The Critical Priority</a:t>
            </a:r>
          </a:p>
        </p:txBody>
      </p:sp>
      <p:sp>
        <p:nvSpPr>
          <p:cNvPr id="3" name="Content"/>
          <p:cNvSpPr>
            <a:spLocks noGrp="1"/>
          </p:cNvSpPr>
          <p:nvPr>
            <p:ph idx="1"/>
          </p:nvPr>
        </p:nvSpPr>
        <p:spPr>
          <a:xfrm>
            <a:off x="1016000" y="685800"/>
            <a:ext cx="11176000" cy="6057900"/>
          </a:xfrm>
        </p:spPr>
        <p:txBody>
          <a:bodyPr/>
          <a:lstStyle/>
          <a:p>
            <a:pPr marL="0" indent="0">
              <a:buNone/>
            </a:pPr>
            <a:r>
              <a:rPr lang="en-US" altLang="en-US" sz="2200" b="1" dirty="0">
                <a:solidFill>
                  <a:srgbClr val="7B1C22"/>
                </a:solidFill>
              </a:rPr>
              <a:t>Security can no longer be an afterthought</a:t>
            </a:r>
          </a:p>
          <a:p>
            <a:pPr marL="342900" indent="-342900">
              <a:buFont typeface="+mj-lt"/>
              <a:buChar char="•"/>
            </a:pPr>
            <a:r>
              <a:rPr lang="en-US" altLang="en-US" sz="2200" b="1" dirty="0"/>
              <a:t>The IoT threat landscape</a:t>
            </a:r>
            <a:r>
              <a:rPr lang="en-US" altLang="en-US" sz="2200" dirty="0"/>
              <a:t>: 1.5 billion IoT attacks recorded in H1 2023 alone (Kaspersky). Cameras, routers, and industrial PLCs are top targets.</a:t>
            </a:r>
          </a:p>
          <a:p>
            <a:pPr marL="342900" indent="-342900">
              <a:buFont typeface="+mj-lt"/>
              <a:buChar char="•"/>
            </a:pPr>
            <a:r>
              <a:rPr lang="en-US" altLang="en-US" sz="2200" b="1" dirty="0"/>
              <a:t>High-profile incidents</a:t>
            </a:r>
            <a:r>
              <a:rPr lang="en-US" altLang="en-US" sz="2200" dirty="0"/>
              <a:t>: Stuxnet (industrial), Mirai botnet (consumer IoT DDoS), water treatment plant attacks (SCADA/OT).</a:t>
            </a:r>
          </a:p>
          <a:p>
            <a:pPr marL="0" indent="0">
              <a:buNone/>
            </a:pPr>
            <a:r>
              <a:rPr lang="en-US" altLang="en-US" sz="2200" b="1" dirty="0">
                <a:solidFill>
                  <a:srgbClr val="1F4E79"/>
                </a:solidFill>
              </a:rPr>
              <a:t>Security-by-Design Principles:</a:t>
            </a:r>
          </a:p>
          <a:p>
            <a:pPr marL="342900" indent="-342900">
              <a:buFont typeface="+mj-lt"/>
              <a:buChar char="•"/>
            </a:pPr>
            <a:r>
              <a:rPr lang="en-US" altLang="en-US" sz="2200" b="1" dirty="0"/>
              <a:t>Unique device identities</a:t>
            </a:r>
            <a:r>
              <a:rPr lang="en-US" altLang="en-US" sz="2200" dirty="0"/>
              <a:t>: hardware root of trust (TPM, Secure Element) — every device cryptographically authenticated.</a:t>
            </a:r>
          </a:p>
          <a:p>
            <a:pPr marL="342900" indent="-342900">
              <a:buFont typeface="+mj-lt"/>
              <a:buChar char="•"/>
            </a:pPr>
            <a:r>
              <a:rPr lang="en-US" altLang="en-US" sz="2200" b="1" dirty="0"/>
              <a:t>Zero Trust for IoT</a:t>
            </a:r>
            <a:r>
              <a:rPr lang="en-US" altLang="en-US" sz="2200" dirty="0"/>
              <a:t>: no device is trusted by default — micro-segmentation, least-privilege access, continuous verification.</a:t>
            </a:r>
          </a:p>
          <a:p>
            <a:pPr marL="342900" indent="-342900">
              <a:buFont typeface="+mj-lt"/>
              <a:buChar char="•"/>
            </a:pPr>
            <a:r>
              <a:rPr lang="en-US" altLang="en-US" sz="2200" b="1" dirty="0"/>
              <a:t>OTA (Over-the-Air) updates</a:t>
            </a:r>
            <a:r>
              <a:rPr lang="en-US" altLang="en-US" sz="2200" dirty="0"/>
              <a:t>: automated patching pipeline — unpatched IoT devices are the #1 attack vector.</a:t>
            </a:r>
          </a:p>
          <a:p>
            <a:pPr marL="342900" indent="-342900">
              <a:buFont typeface="+mj-lt"/>
              <a:buChar char="•"/>
            </a:pPr>
            <a:r>
              <a:rPr lang="en-US" altLang="en-US" sz="2200" b="1" dirty="0"/>
              <a:t>SBOM (Software Bill of Materials): </a:t>
            </a:r>
            <a:r>
              <a:rPr lang="en-US" altLang="en-US" sz="2200" dirty="0"/>
              <a:t>knowing every software component in a device — required by US executive order (2021) and EU Cyber Resilience Act (2024).</a:t>
            </a:r>
          </a:p>
          <a:p>
            <a:pPr marL="342900" indent="-342900">
              <a:buFont typeface="+mj-lt"/>
              <a:buChar char="•"/>
            </a:pPr>
            <a:r>
              <a:rPr lang="en-US" altLang="en-US" sz="2200" dirty="0"/>
              <a:t>IoT security market: </a:t>
            </a:r>
            <a:r>
              <a:rPr lang="en-US" altLang="en-US" sz="2200" b="1" dirty="0">
                <a:solidFill>
                  <a:srgbClr val="7B1C22"/>
                </a:solidFill>
              </a:rPr>
              <a:t>$59 billion by 2028</a:t>
            </a:r>
            <a:r>
              <a:rPr lang="en-US" altLang="en-US" sz="2200" dirty="0"/>
              <a:t> (MarketsandMarkets).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4226" y="260350"/>
            <a:ext cx="8145463" cy="838200"/>
          </a:xfrm>
        </p:spPr>
        <p:txBody>
          <a:bodyPr/>
          <a:lstStyle/>
          <a:p>
            <a:pPr algn="ctr"/>
            <a:r>
              <a:rPr lang="ro-RO" altLang="en-US" sz="3300" dirty="0"/>
              <a:t>Internet – </a:t>
            </a:r>
            <a:r>
              <a:rPr lang="en-US" altLang="en-US" sz="3300" dirty="0"/>
              <a:t>“a place to go”?</a:t>
            </a:r>
          </a:p>
        </p:txBody>
      </p:sp>
      <p:pic>
        <p:nvPicPr>
          <p:cNvPr id="13315"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2790" y="1098550"/>
            <a:ext cx="7306420" cy="5240678"/>
          </a:xfrm>
        </p:spPr>
      </p:pic>
      <p:sp>
        <p:nvSpPr>
          <p:cNvPr id="13316" name="Rectangle 2"/>
          <p:cNvSpPr>
            <a:spLocks noChangeArrowheads="1"/>
          </p:cNvSpPr>
          <p:nvPr/>
        </p:nvSpPr>
        <p:spPr bwMode="auto">
          <a:xfrm>
            <a:off x="2301875" y="6339228"/>
            <a:ext cx="76501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dirty="0"/>
              <a:t>http://www.submarinecablemap.com/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05100" y="279400"/>
            <a:ext cx="6781800" cy="571500"/>
          </a:xfrm>
        </p:spPr>
        <p:txBody>
          <a:bodyPr/>
          <a:lstStyle/>
          <a:p>
            <a:pPr algn="ctr"/>
            <a:r>
              <a:rPr lang="en-US" altLang="en-US" sz="3300" dirty="0"/>
              <a:t>"The Circle Story"</a:t>
            </a:r>
          </a:p>
        </p:txBody>
      </p:sp>
      <p:sp>
        <p:nvSpPr>
          <p:cNvPr id="3" name="Content"/>
          <p:cNvSpPr>
            <a:spLocks noGrp="1"/>
          </p:cNvSpPr>
          <p:nvPr>
            <p:ph idx="1"/>
          </p:nvPr>
        </p:nvSpPr>
        <p:spPr>
          <a:xfrm>
            <a:off x="711200" y="660400"/>
            <a:ext cx="11125200" cy="6197600"/>
          </a:xfrm>
        </p:spPr>
        <p:txBody>
          <a:bodyPr/>
          <a:lstStyle/>
          <a:p>
            <a:pPr marL="342900" indent="-342900">
              <a:buFont typeface="+mj-lt"/>
              <a:buChar char="•"/>
            </a:pPr>
            <a:r>
              <a:rPr lang="en-US" altLang="en-US" dirty="0"/>
              <a:t>In a remarkably short time, the Internet transformed how we work, live, play, and learn. The next transition — from Internet to IoE — is about connecting the remaining </a:t>
            </a:r>
            <a:r>
              <a:rPr lang="en-US" altLang="en-US" b="1" dirty="0">
                <a:solidFill>
                  <a:srgbClr val="7B1C22"/>
                </a:solidFill>
              </a:rPr>
              <a:t>……?…% of things</a:t>
            </a:r>
            <a:r>
              <a:rPr lang="en-US" altLang="en-US" dirty="0"/>
              <a:t> that are still unconnected.</a:t>
            </a:r>
          </a:p>
          <a:p>
            <a:pPr marL="342900" indent="-342900">
              <a:buFont typeface="+mj-lt"/>
              <a:buChar char="•"/>
            </a:pPr>
            <a:r>
              <a:rPr lang="en-US" altLang="en-US" dirty="0"/>
              <a:t>As of 2024, only an estimated </a:t>
            </a:r>
            <a:r>
              <a:rPr lang="en-US" altLang="en-US" b="1" dirty="0">
                <a:solidFill>
                  <a:srgbClr val="7B1C22"/>
                </a:solidFill>
              </a:rPr>
              <a:t>17%</a:t>
            </a:r>
            <a:r>
              <a:rPr lang="en-US" altLang="en-US" dirty="0"/>
              <a:t> of physical objects are connected. The opportunity space is enormous.</a:t>
            </a:r>
          </a:p>
          <a:p>
            <a:pPr marL="342900" indent="-342900">
              <a:buFont typeface="+mj-lt"/>
              <a:buChar char="•"/>
            </a:pPr>
            <a:r>
              <a:rPr lang="en-US" altLang="en-US" dirty="0"/>
              <a:t>The value of IoE grows exponentially: the more connected things there are, the more valuable each new connection becomes — this is </a:t>
            </a:r>
            <a:r>
              <a:rPr lang="en-US" altLang="en-US" b="1" dirty="0"/>
              <a:t>Metcalfe's Law</a:t>
            </a:r>
            <a:r>
              <a:rPr lang="en-US" altLang="en-US" dirty="0"/>
              <a:t> applied to the physical world.</a:t>
            </a:r>
          </a:p>
          <a:p>
            <a:pPr marL="342900" indent="-342900">
              <a:buFont typeface="+mj-lt"/>
              <a:buChar char="•"/>
            </a:pPr>
            <a:r>
              <a:rPr lang="en-US" altLang="en-US" dirty="0"/>
              <a:t>Reference — Cisco's original IoE vision:</a:t>
            </a:r>
          </a:p>
          <a:p>
            <a:pPr marL="685800" indent="-342900">
              <a:buFont typeface="+mj-lt"/>
              <a:buChar char="•"/>
            </a:pPr>
            <a:r>
              <a:rPr lang="en-US" altLang="en-US" i="1" dirty="0"/>
              <a:t>https://www.cisco.com/c/en/us/solutions/internet-of-things/overview.html</a:t>
            </a:r>
          </a:p>
          <a:p>
            <a:pPr marL="342900" indent="-342900">
              <a:buFont typeface="+mj-lt"/>
              <a:buChar char="•"/>
            </a:pPr>
            <a:r>
              <a:rPr lang="en-US" altLang="en-US" dirty="0"/>
              <a:t>World Economic Forum IoE report (2024):</a:t>
            </a:r>
          </a:p>
          <a:p>
            <a:pPr marL="685800" indent="-342900">
              <a:buFont typeface="+mj-lt"/>
              <a:buChar char="•"/>
            </a:pPr>
            <a:r>
              <a:rPr lang="en-US" altLang="en-US" i="1" dirty="0"/>
              <a:t>https://www.weforum.org/topics/internet-of-things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79638" y="375725"/>
            <a:ext cx="8145462" cy="838200"/>
          </a:xfrm>
        </p:spPr>
        <p:txBody>
          <a:bodyPr/>
          <a:lstStyle/>
          <a:p>
            <a:pPr algn="ctr"/>
            <a:r>
              <a:rPr lang="en-US" altLang="en-US" sz="3300" dirty="0"/>
              <a:t>IoT is moving us forward </a:t>
            </a:r>
            <a:r>
              <a:rPr lang="en-US" altLang="en-US" sz="3300" dirty="0">
                <a:sym typeface="Wingdings" panose="05000000000000000000" pitchFamily="2" charset="2"/>
              </a:rPr>
              <a:t></a:t>
            </a:r>
            <a:endParaRPr lang="en-US" altLang="en-US" sz="3300" dirty="0"/>
          </a:p>
        </p:txBody>
      </p:sp>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2235" y="1213925"/>
            <a:ext cx="7027530" cy="4934717"/>
          </a:xfrm>
        </p:spPr>
      </p:pic>
    </p:spTree>
    <p:extLst>
      <p:ext uri="{BB962C8B-B14F-4D97-AF65-F5344CB8AC3E}">
        <p14:creationId xmlns:p14="http://schemas.microsoft.com/office/powerpoint/2010/main" val="159123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9638" y="211138"/>
            <a:ext cx="8145462" cy="838200"/>
          </a:xfrm>
        </p:spPr>
        <p:txBody>
          <a:bodyPr/>
          <a:lstStyle/>
          <a:p>
            <a:pPr algn="ctr"/>
            <a:r>
              <a:rPr lang="en-US" altLang="en-US" sz="3300" dirty="0"/>
              <a:t>People</a:t>
            </a:r>
            <a:r>
              <a:rPr lang="ro-RO" altLang="en-US" sz="3300" dirty="0"/>
              <a:t>, Proces</a:t>
            </a:r>
            <a:r>
              <a:rPr lang="en-US" altLang="en-US" sz="3300" dirty="0"/>
              <a:t>s</a:t>
            </a:r>
            <a:r>
              <a:rPr lang="ro-RO" altLang="en-US" sz="3300" dirty="0"/>
              <a:t>, Dat</a:t>
            </a:r>
            <a:r>
              <a:rPr lang="en-US" altLang="en-US" sz="3300" dirty="0"/>
              <a:t>a</a:t>
            </a:r>
            <a:r>
              <a:rPr lang="ro-RO" altLang="en-US" sz="3300" dirty="0"/>
              <a:t>, </a:t>
            </a:r>
            <a:r>
              <a:rPr lang="en-US" altLang="en-US" sz="3300" dirty="0"/>
              <a:t>Things</a:t>
            </a:r>
          </a:p>
        </p:txBody>
      </p:sp>
      <p:pic>
        <p:nvPicPr>
          <p:cNvPr id="16387"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0" y="1011463"/>
            <a:ext cx="8293100" cy="543991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79638" y="382588"/>
            <a:ext cx="8145462" cy="838200"/>
          </a:xfrm>
        </p:spPr>
        <p:txBody>
          <a:bodyPr/>
          <a:lstStyle/>
          <a:p>
            <a:pPr algn="ctr"/>
            <a:r>
              <a:rPr lang="en-US" altLang="en-US" sz="3300" dirty="0"/>
              <a:t>3 main connection types</a:t>
            </a:r>
          </a:p>
        </p:txBody>
      </p:sp>
      <p:pic>
        <p:nvPicPr>
          <p:cNvPr id="17411"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2587" y="1404878"/>
            <a:ext cx="7899564" cy="530072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05100" y="393700"/>
            <a:ext cx="6781800" cy="584200"/>
          </a:xfrm>
        </p:spPr>
        <p:txBody>
          <a:bodyPr/>
          <a:lstStyle/>
          <a:p>
            <a:pPr algn="ctr"/>
            <a:r>
              <a:rPr lang="en-US" altLang="en-US" sz="3300" dirty="0"/>
              <a:t>The Need to Adapt</a:t>
            </a:r>
          </a:p>
        </p:txBody>
      </p:sp>
      <p:sp>
        <p:nvSpPr>
          <p:cNvPr id="3" name="Content"/>
          <p:cNvSpPr>
            <a:spLocks noGrp="1"/>
          </p:cNvSpPr>
          <p:nvPr>
            <p:ph idx="1"/>
          </p:nvPr>
        </p:nvSpPr>
        <p:spPr>
          <a:xfrm>
            <a:off x="800100" y="685800"/>
            <a:ext cx="11163300" cy="5753100"/>
          </a:xfrm>
        </p:spPr>
        <p:txBody>
          <a:bodyPr/>
          <a:lstStyle/>
          <a:p>
            <a:pPr marL="0" indent="0">
              <a:buNone/>
            </a:pPr>
            <a:r>
              <a:rPr lang="en-US" altLang="en-US" sz="2600" b="1" i="1" dirty="0">
                <a:solidFill>
                  <a:srgbClr val="555555"/>
                </a:solidFill>
              </a:rPr>
              <a:t>"The only constant is change." </a:t>
            </a:r>
            <a:r>
              <a:rPr lang="en-US" altLang="en-US" sz="2600" i="1" dirty="0">
                <a:solidFill>
                  <a:srgbClr val="555555"/>
                </a:solidFill>
              </a:rPr>
              <a:t>— Heraclitus</a:t>
            </a:r>
          </a:p>
          <a:p>
            <a:endParaRPr lang="en-US" altLang="en-US" sz="2600" dirty="0"/>
          </a:p>
          <a:p>
            <a:pPr marL="342900" indent="-342900">
              <a:buFont typeface="+mj-lt"/>
              <a:buChar char="•"/>
            </a:pPr>
            <a:r>
              <a:rPr lang="en-US" altLang="en-US" sz="2600" dirty="0"/>
              <a:t>The pace of technological change is now measured in months, not years.</a:t>
            </a:r>
          </a:p>
          <a:p>
            <a:pPr marL="342900" indent="-342900">
              <a:buFont typeface="+mj-lt"/>
              <a:buChar char="•"/>
            </a:pPr>
            <a:r>
              <a:rPr lang="en-US" altLang="en-US" sz="2600" dirty="0"/>
              <a:t>By </a:t>
            </a:r>
            <a:r>
              <a:rPr lang="en-US" altLang="en-US" sz="2600" b="1" dirty="0"/>
              <a:t>2025</a:t>
            </a:r>
            <a:r>
              <a:rPr lang="en-US" altLang="en-US" sz="2600" dirty="0"/>
              <a:t>, the number of IoT devices exceeded </a:t>
            </a:r>
            <a:r>
              <a:rPr lang="en-US" altLang="en-US" sz="2600" b="1" dirty="0">
                <a:solidFill>
                  <a:srgbClr val="7B1C22"/>
                </a:solidFill>
              </a:rPr>
              <a:t>17 billion</a:t>
            </a:r>
            <a:r>
              <a:rPr lang="en-US" altLang="en-US" sz="2600" dirty="0"/>
              <a:t>, and is accelerating.</a:t>
            </a:r>
          </a:p>
          <a:p>
            <a:pPr marL="342900" indent="-342900">
              <a:buFont typeface="+mj-lt"/>
              <a:buChar char="•"/>
            </a:pPr>
            <a:r>
              <a:rPr lang="en-US" altLang="en-US" sz="2600" dirty="0"/>
              <a:t>Businesses that fail to embrace connected intelligence risk becoming obsolete — as happened with industries that resisted the first Internet wave.</a:t>
            </a:r>
          </a:p>
          <a:p>
            <a:pPr marL="342900" indent="-342900">
              <a:buFont typeface="+mj-lt"/>
              <a:buChar char="•"/>
            </a:pPr>
            <a:r>
              <a:rPr lang="en-US" altLang="en-US" sz="2600" dirty="0"/>
              <a:t>Generative AI, edge computing, and autonomous systems are the new inflection points — just as web browsers and smartphones were in previous eras.</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17961" dir="2700000" algn="ctr" rotWithShape="0">
                  <a:schemeClr val="bg2"/>
                </a:outerShdw>
              </a:effectLst>
            </a14:hiddenEffects>
          </a:ext>
        </a:ex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17961" dir="2700000" algn="ctr" rotWithShape="0">
                  <a:schemeClr val="bg2"/>
                </a:outerShdw>
              </a:effectLst>
            </a14:hiddenEffects>
          </a:ext>
        </a:ex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Ciscopresentationwhite.10.3.06</Template>
  <TotalTime>9409</TotalTime>
  <Pages>28</Pages>
  <Words>4478</Words>
  <Application>Microsoft Office PowerPoint</Application>
  <PresentationFormat>Widescreen</PresentationFormat>
  <Paragraphs>260</Paragraphs>
  <Slides>36</Slides>
  <Notes>14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Impact</vt:lpstr>
      <vt:lpstr>Times New Roman</vt:lpstr>
      <vt:lpstr>Wingdings</vt:lpstr>
      <vt:lpstr>PPT-TMPLT-WHT_C</vt:lpstr>
      <vt:lpstr>NewsPrint</vt:lpstr>
      <vt:lpstr>Internet “of Everything”/Internet of Things</vt:lpstr>
      <vt:lpstr>What is IoE / IoT?</vt:lpstr>
      <vt:lpstr>The Internet's Evolution — Five Phases</vt:lpstr>
      <vt:lpstr>Internet – “a place to go”?</vt:lpstr>
      <vt:lpstr>"The Circle Story"</vt:lpstr>
      <vt:lpstr>IoT is moving us forward </vt:lpstr>
      <vt:lpstr>People, Process, Data, Things</vt:lpstr>
      <vt:lpstr>3 main connection types</vt:lpstr>
      <vt:lpstr>The Need to Adapt</vt:lpstr>
      <vt:lpstr>The Need to Adapt — Society &amp; Business</vt:lpstr>
      <vt:lpstr>Smart cities </vt:lpstr>
      <vt:lpstr>"Hyper-Aware", Predictive, Agile</vt:lpstr>
      <vt:lpstr>IoE Applications in Manufacturing</vt:lpstr>
      <vt:lpstr>IoE Applications in Energy</vt:lpstr>
      <vt:lpstr>IoE Applications in Retail</vt:lpstr>
      <vt:lpstr>5 Core Priorities for IoE Success</vt:lpstr>
      <vt:lpstr>Maximizing IoE value</vt:lpstr>
      <vt:lpstr>“The 4 pillars”</vt:lpstr>
      <vt:lpstr>Things — The Physical Layer</vt:lpstr>
      <vt:lpstr>Connected vs Unconnected — The Opportunity</vt:lpstr>
      <vt:lpstr>Sensors — The Nervous System of IoE</vt:lpstr>
      <vt:lpstr>RFID &amp; Beyond — Identification Technologies</vt:lpstr>
      <vt:lpstr>Controllers &amp; Edge Devices</vt:lpstr>
      <vt:lpstr>Data Management in IoE</vt:lpstr>
      <vt:lpstr>Data management</vt:lpstr>
      <vt:lpstr>Data management</vt:lpstr>
      <vt:lpstr>Local data</vt:lpstr>
      <vt:lpstr>Centralized data</vt:lpstr>
      <vt:lpstr>Distributed data</vt:lpstr>
      <vt:lpstr>More network connections – more data </vt:lpstr>
      <vt:lpstr>"Big Data" — The 6 Vs of IoE Data</vt:lpstr>
      <vt:lpstr>Big Data Analytics &amp; AI in IoE</vt:lpstr>
      <vt:lpstr>Virtualisation &amp; Containerisation in IoE</vt:lpstr>
      <vt:lpstr>Cloud Computing — The IoE Backbone</vt:lpstr>
      <vt:lpstr>IoE Cloud Platforms — A Comparison</vt:lpstr>
      <vt:lpstr>IoE Security — The Critical Priority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Layer Functionality and Protocols</dc:title>
  <dc:creator>CLI</dc:creator>
  <cp:lastModifiedBy>Administrator</cp:lastModifiedBy>
  <cp:revision>449</cp:revision>
  <cp:lastPrinted>1999-01-27T00:54:54Z</cp:lastPrinted>
  <dcterms:created xsi:type="dcterms:W3CDTF">2002-08-27T12:04:17Z</dcterms:created>
  <dcterms:modified xsi:type="dcterms:W3CDTF">2026-05-13T09:48:41Z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enita Bangloy">
    <vt:lpwstr>12.21.01 - Copyright date changed to 2002</vt:lpwstr>
  </property>
  <property fmtid="{D5CDD505-2E9C-101B-9397-08002B2CF9AE}" pid="3" name="Jenita ">
    <vt:lpwstr>12.21.01 - Line tool now defaults to 3 points size and black color. Previous version created white line which is not visible</vt:lpwstr>
  </property>
  <property fmtid="{D5CDD505-2E9C-101B-9397-08002B2CF9AE}" pid="4" name="JBangloy">
    <vt:lpwstr>12.21.01 - All remaining Helvetica changed to Arial</vt:lpwstr>
  </property>
</Properties>
</file>